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76" r:id="rId3"/>
    <p:sldId id="257" r:id="rId4"/>
    <p:sldId id="273" r:id="rId5"/>
    <p:sldId id="274" r:id="rId6"/>
    <p:sldId id="277" r:id="rId7"/>
    <p:sldId id="262" r:id="rId8"/>
    <p:sldId id="263" r:id="rId9"/>
    <p:sldId id="264" r:id="rId10"/>
    <p:sldId id="269" r:id="rId11"/>
    <p:sldId id="270" r:id="rId12"/>
    <p:sldId id="267" r:id="rId13"/>
    <p:sldId id="275" r:id="rId1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6987"/>
    <a:srgbClr val="2E2A4F"/>
    <a:srgbClr val="F0F0F0"/>
    <a:srgbClr val="ECEBFF"/>
    <a:srgbClr val="F6EBFF"/>
    <a:srgbClr val="EAD1FF"/>
    <a:srgbClr val="E7F8FF"/>
    <a:srgbClr val="43C9FF"/>
    <a:srgbClr val="009DDC"/>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90" y="576"/>
      </p:cViewPr>
      <p:guideLst/>
    </p:cSldViewPr>
  </p:slideViewPr>
  <p:notesTextViewPr>
    <p:cViewPr>
      <p:scale>
        <a:sx n="3" d="2"/>
        <a:sy n="3" d="2"/>
      </p:scale>
      <p:origin x="0" y="0"/>
    </p:cViewPr>
  </p:notesTextViewPr>
  <p:notesViewPr>
    <p:cSldViewPr snapToGrid="0">
      <p:cViewPr varScale="1">
        <p:scale>
          <a:sx n="85" d="100"/>
          <a:sy n="85" d="100"/>
        </p:scale>
        <p:origin x="264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709B84B3-BB3C-4B67-9551-A33E084E9658}" type="datetimeFigureOut">
              <a:rPr lang="en-US" smtClean="0"/>
              <a:t>5/28/2024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71598E9F-997D-4665-A738-90737E652F65}" type="slidenum">
              <a:rPr lang="en-US" smtClean="0"/>
              <a:t>‹#›</a:t>
            </a:fld>
            <a:endParaRPr lang="en-US"/>
          </a:p>
        </p:txBody>
      </p:sp>
    </p:spTree>
    <p:extLst>
      <p:ext uri="{BB962C8B-B14F-4D97-AF65-F5344CB8AC3E}">
        <p14:creationId xmlns:p14="http://schemas.microsoft.com/office/powerpoint/2010/main" val="4059568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Rick Lataille.  In 2003 New York City started its 311 service, a hub to connect residents to City agencies and provide them quick and easy access to local government.  While it wasn't the first, it is the largest.  Virtually every aspect of city life can be managed through the service, including getting a business license, reporting potholes, hearing about snow days, </a:t>
            </a:r>
            <a:r>
              <a:rPr lang="en-US" dirty="0" smtClean="0"/>
              <a:t>and paying </a:t>
            </a:r>
            <a:r>
              <a:rPr lang="en-US" dirty="0"/>
              <a:t>property </a:t>
            </a:r>
            <a:r>
              <a:rPr lang="en-US" dirty="0" smtClean="0"/>
              <a:t>tax.</a:t>
            </a:r>
            <a:r>
              <a:rPr lang="en-US" dirty="0"/>
              <a:t>  It's available 24 hours a day, 7 days a week, 365 days a year, in 175 languages</a:t>
            </a:r>
            <a:r>
              <a:rPr lang="en-US" dirty="0" smtClean="0"/>
              <a:t>.</a:t>
            </a:r>
            <a:endParaRPr lang="en-US" b="0" dirty="0" smtClean="0">
              <a:effectLst/>
            </a:endParaRPr>
          </a:p>
        </p:txBody>
      </p:sp>
      <p:sp>
        <p:nvSpPr>
          <p:cNvPr id="4" name="Slide Number Placeholder 3"/>
          <p:cNvSpPr>
            <a:spLocks noGrp="1"/>
          </p:cNvSpPr>
          <p:nvPr>
            <p:ph type="sldNum" sz="quarter" idx="10"/>
          </p:nvPr>
        </p:nvSpPr>
        <p:spPr/>
        <p:txBody>
          <a:bodyPr/>
          <a:lstStyle/>
          <a:p>
            <a:fld id="{71598E9F-997D-4665-A738-90737E652F65}" type="slidenum">
              <a:rPr lang="en-US" smtClean="0"/>
              <a:t>1</a:t>
            </a:fld>
            <a:endParaRPr lang="en-US"/>
          </a:p>
        </p:txBody>
      </p:sp>
    </p:spTree>
    <p:extLst>
      <p:ext uri="{BB962C8B-B14F-4D97-AF65-F5344CB8AC3E}">
        <p14:creationId xmlns:p14="http://schemas.microsoft.com/office/powerpoint/2010/main" val="1620100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improvement gets even better as we project farther out. </a:t>
            </a:r>
            <a:r>
              <a:rPr lang="en-US" dirty="0"/>
              <a:t>  This page shows what it looks like when you need to project the next 7 days, not just the next </a:t>
            </a:r>
            <a:r>
              <a:rPr lang="en-US" dirty="0" smtClean="0"/>
              <a:t>day, which is a challenge </a:t>
            </a:r>
            <a:r>
              <a:rPr lang="en-US" dirty="0"/>
              <a:t>for any business that needs to plan out shifts, buy </a:t>
            </a:r>
            <a:r>
              <a:rPr lang="en-US" dirty="0" smtClean="0"/>
              <a:t>supplies</a:t>
            </a:r>
            <a:r>
              <a:rPr lang="en-US" dirty="0"/>
              <a:t>, plan deliveries, </a:t>
            </a:r>
            <a:r>
              <a:rPr lang="en-US" dirty="0" smtClean="0"/>
              <a:t>and so on.</a:t>
            </a:r>
            <a:r>
              <a:rPr lang="en-US" dirty="0"/>
              <a:t>  </a:t>
            </a:r>
            <a:r>
              <a:rPr lang="en-US" dirty="0" smtClean="0"/>
              <a:t>You often need </a:t>
            </a:r>
            <a:r>
              <a:rPr lang="en-US" dirty="0"/>
              <a:t>to make decisions that cover a longer period without the benefit of </a:t>
            </a:r>
            <a:r>
              <a:rPr lang="en-US" dirty="0" smtClean="0"/>
              <a:t>up-to-date </a:t>
            </a:r>
            <a:r>
              <a:rPr lang="en-US" dirty="0"/>
              <a:t>information.  </a:t>
            </a:r>
            <a:r>
              <a:rPr lang="en-US" dirty="0" smtClean="0"/>
              <a:t>The </a:t>
            </a:r>
            <a:r>
              <a:rPr lang="en-US" dirty="0"/>
              <a:t>improved forecast is a bigger relative improvement here.  By taking advantage of the underlying patterns and trends we’re able to project with more confidence </a:t>
            </a:r>
            <a:r>
              <a:rPr lang="en-US" dirty="0" smtClean="0"/>
              <a:t>farther </a:t>
            </a:r>
            <a:r>
              <a:rPr lang="en-US" dirty="0"/>
              <a:t>in the future.</a:t>
            </a:r>
          </a:p>
        </p:txBody>
      </p:sp>
      <p:sp>
        <p:nvSpPr>
          <p:cNvPr id="4" name="Slide Number Placeholder 3"/>
          <p:cNvSpPr>
            <a:spLocks noGrp="1"/>
          </p:cNvSpPr>
          <p:nvPr>
            <p:ph type="sldNum" sz="quarter" idx="10"/>
          </p:nvPr>
        </p:nvSpPr>
        <p:spPr/>
        <p:txBody>
          <a:bodyPr/>
          <a:lstStyle/>
          <a:p>
            <a:fld id="{71598E9F-997D-4665-A738-90737E652F65}" type="slidenum">
              <a:rPr lang="en-US" smtClean="0"/>
              <a:t>10</a:t>
            </a:fld>
            <a:endParaRPr lang="en-US"/>
          </a:p>
        </p:txBody>
      </p:sp>
    </p:spTree>
    <p:extLst>
      <p:ext uri="{BB962C8B-B14F-4D97-AF65-F5344CB8AC3E}">
        <p14:creationId xmlns:p14="http://schemas.microsoft.com/office/powerpoint/2010/main" val="3148100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this is the monthly forecast where the improvement is most dramatic.</a:t>
            </a:r>
            <a:r>
              <a:rPr lang="en-US" dirty="0"/>
              <a:t>  The confidence interval is almost ridiculous as you can see it crosses zero.  What that’s really telling you is that 30 days is a long time when you’re trying to predict a volatile target.  But when you have good data and a good model, the bottom chart shows what you can do.  Said another way, the more ignorant we are to start with, the more room for improvement.  We’re not as accurate as we were when we were forecasting for the next day and next week.  We’re going to make more errors, that’s a given.  But we can do an awfully good job in reducing uncertainty, and that can </a:t>
            </a:r>
            <a:r>
              <a:rPr lang="en-US" dirty="0" smtClean="0"/>
              <a:t>help the city deliver </a:t>
            </a:r>
            <a:r>
              <a:rPr lang="en-US" dirty="0"/>
              <a:t>for New </a:t>
            </a:r>
            <a:r>
              <a:rPr lang="en-US" dirty="0" smtClean="0"/>
              <a:t>Yorkers.</a:t>
            </a:r>
            <a:endParaRPr lang="en-US" b="0" dirty="0" smtClean="0">
              <a:effectLst/>
            </a:endParaRPr>
          </a:p>
        </p:txBody>
      </p:sp>
      <p:sp>
        <p:nvSpPr>
          <p:cNvPr id="4" name="Slide Number Placeholder 3"/>
          <p:cNvSpPr>
            <a:spLocks noGrp="1"/>
          </p:cNvSpPr>
          <p:nvPr>
            <p:ph type="sldNum" sz="quarter" idx="10"/>
          </p:nvPr>
        </p:nvSpPr>
        <p:spPr/>
        <p:txBody>
          <a:bodyPr/>
          <a:lstStyle/>
          <a:p>
            <a:fld id="{71598E9F-997D-4665-A738-90737E652F65}" type="slidenum">
              <a:rPr lang="en-US" smtClean="0"/>
              <a:t>11</a:t>
            </a:fld>
            <a:endParaRPr lang="en-US"/>
          </a:p>
        </p:txBody>
      </p:sp>
    </p:spTree>
    <p:extLst>
      <p:ext uri="{BB962C8B-B14F-4D97-AF65-F5344CB8AC3E}">
        <p14:creationId xmlns:p14="http://schemas.microsoft.com/office/powerpoint/2010/main" val="1179073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great improvements, but more can be done.  First, the agencies that handle these requests may have specific patterns </a:t>
            </a:r>
            <a:r>
              <a:rPr lang="en-US" dirty="0" smtClean="0"/>
              <a:t>idiosyncratic </a:t>
            </a:r>
            <a:r>
              <a:rPr lang="en-US" dirty="0"/>
              <a:t>to them.  311 has a daunting amount of data, over 36 million records and counting, but </a:t>
            </a:r>
            <a:r>
              <a:rPr lang="en-US" dirty="0" smtClean="0"/>
              <a:t>you </a:t>
            </a:r>
            <a:r>
              <a:rPr lang="en-US" dirty="0"/>
              <a:t>could decompose it into different pools to </a:t>
            </a:r>
            <a:r>
              <a:rPr lang="en-US" dirty="0" smtClean="0"/>
              <a:t>model those patterns </a:t>
            </a:r>
            <a:r>
              <a:rPr lang="en-US" dirty="0"/>
              <a:t>and </a:t>
            </a:r>
            <a:r>
              <a:rPr lang="en-US" dirty="0" smtClean="0"/>
              <a:t>roll </a:t>
            </a:r>
            <a:r>
              <a:rPr lang="en-US" dirty="0"/>
              <a:t>them up into </a:t>
            </a:r>
            <a:r>
              <a:rPr lang="en-US" dirty="0" smtClean="0"/>
              <a:t>one </a:t>
            </a:r>
            <a:r>
              <a:rPr lang="en-US" dirty="0"/>
              <a:t>composite model, which would be powerful.  Second, you could use geolocation </a:t>
            </a:r>
            <a:r>
              <a:rPr lang="en-US" dirty="0" smtClean="0"/>
              <a:t>to discover </a:t>
            </a:r>
            <a:r>
              <a:rPr lang="en-US" dirty="0"/>
              <a:t>what might happen next.  For instance, pest problems that originate in one area of the city may migrate to others.  Street noise </a:t>
            </a:r>
            <a:r>
              <a:rPr lang="en-US" dirty="0" smtClean="0"/>
              <a:t>that spikes </a:t>
            </a:r>
            <a:r>
              <a:rPr lang="en-US" dirty="0"/>
              <a:t>in one area may </a:t>
            </a:r>
            <a:r>
              <a:rPr lang="en-US" dirty="0" smtClean="0"/>
              <a:t>predict spikes elsewhere.</a:t>
            </a:r>
            <a:r>
              <a:rPr lang="en-US" dirty="0"/>
              <a:t>  This </a:t>
            </a:r>
            <a:r>
              <a:rPr lang="en-US" dirty="0" smtClean="0"/>
              <a:t>would uncover </a:t>
            </a:r>
            <a:r>
              <a:rPr lang="en-US" dirty="0"/>
              <a:t>previously unknown associations and improve your forecasting.  Finally, the City </a:t>
            </a:r>
            <a:r>
              <a:rPr lang="en-US" dirty="0" smtClean="0"/>
              <a:t>has </a:t>
            </a:r>
            <a:r>
              <a:rPr lang="en-US" dirty="0"/>
              <a:t>successfully pushed to broaden 311 in the past.  The picture on this page is an example of one campaign.  You should do that more, particularly in areas </a:t>
            </a:r>
            <a:r>
              <a:rPr lang="en-US" dirty="0" smtClean="0"/>
              <a:t>with low usage.</a:t>
            </a:r>
            <a:r>
              <a:rPr lang="en-US" dirty="0"/>
              <a:t>  It may seem counterproductive to proactively generate more </a:t>
            </a:r>
            <a:r>
              <a:rPr lang="en-US" dirty="0" smtClean="0"/>
              <a:t>demand, </a:t>
            </a:r>
            <a:r>
              <a:rPr lang="en-US" dirty="0"/>
              <a:t>but these are needs that citizens actually have that are not being met, and </a:t>
            </a:r>
            <a:r>
              <a:rPr lang="en-US" dirty="0" smtClean="0"/>
              <a:t>it’s </a:t>
            </a:r>
            <a:r>
              <a:rPr lang="en-US" dirty="0"/>
              <a:t>constructive for the system and the </a:t>
            </a:r>
            <a:r>
              <a:rPr lang="en-US" dirty="0" smtClean="0"/>
              <a:t>City </a:t>
            </a:r>
            <a:r>
              <a:rPr lang="en-US" dirty="0"/>
              <a:t>in the long run to </a:t>
            </a:r>
            <a:r>
              <a:rPr lang="en-US" dirty="0" smtClean="0"/>
              <a:t>have more data on </a:t>
            </a:r>
            <a:r>
              <a:rPr lang="en-US" dirty="0"/>
              <a:t>what New Yorkers need, and 311 is the way to do it</a:t>
            </a:r>
            <a:r>
              <a:rPr lang="en-US" dirty="0" smtClean="0"/>
              <a:t>.</a:t>
            </a:r>
            <a:endParaRPr lang="en-US" b="0" dirty="0" smtClean="0">
              <a:effectLst/>
            </a:endParaRPr>
          </a:p>
        </p:txBody>
      </p:sp>
      <p:sp>
        <p:nvSpPr>
          <p:cNvPr id="4" name="Slide Number Placeholder 3"/>
          <p:cNvSpPr>
            <a:spLocks noGrp="1"/>
          </p:cNvSpPr>
          <p:nvPr>
            <p:ph type="sldNum" sz="quarter" idx="10"/>
          </p:nvPr>
        </p:nvSpPr>
        <p:spPr/>
        <p:txBody>
          <a:bodyPr/>
          <a:lstStyle/>
          <a:p>
            <a:fld id="{71598E9F-997D-4665-A738-90737E652F65}" type="slidenum">
              <a:rPr lang="en-US" smtClean="0"/>
              <a:t>12</a:t>
            </a:fld>
            <a:endParaRPr lang="en-US"/>
          </a:p>
        </p:txBody>
      </p:sp>
    </p:spTree>
    <p:extLst>
      <p:ext uri="{BB962C8B-B14F-4D97-AF65-F5344CB8AC3E}">
        <p14:creationId xmlns:p14="http://schemas.microsoft.com/office/powerpoint/2010/main" val="2670474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I’m happy to </a:t>
            </a:r>
            <a:r>
              <a:rPr lang="en-US" dirty="0" smtClean="0"/>
              <a:t>answer any questions in the Q&amp;A chat.</a:t>
            </a:r>
            <a:endParaRPr lang="en-US" dirty="0"/>
          </a:p>
        </p:txBody>
      </p:sp>
      <p:sp>
        <p:nvSpPr>
          <p:cNvPr id="4" name="Slide Number Placeholder 3"/>
          <p:cNvSpPr>
            <a:spLocks noGrp="1"/>
          </p:cNvSpPr>
          <p:nvPr>
            <p:ph type="sldNum" sz="quarter" idx="10"/>
          </p:nvPr>
        </p:nvSpPr>
        <p:spPr/>
        <p:txBody>
          <a:bodyPr/>
          <a:lstStyle/>
          <a:p>
            <a:fld id="{71598E9F-997D-4665-A738-90737E652F65}" type="slidenum">
              <a:rPr lang="en-US" smtClean="0"/>
              <a:t>13</a:t>
            </a:fld>
            <a:endParaRPr lang="en-US"/>
          </a:p>
        </p:txBody>
      </p:sp>
    </p:spTree>
    <p:extLst>
      <p:ext uri="{BB962C8B-B14F-4D97-AF65-F5344CB8AC3E}">
        <p14:creationId xmlns:p14="http://schemas.microsoft.com/office/powerpoint/2010/main" val="1774884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is that because the service is so useful, demand has grown rapidly and places a burden on the service and the agencies tasked with </a:t>
            </a:r>
            <a:r>
              <a:rPr lang="en-US" dirty="0" smtClean="0"/>
              <a:t>responding.</a:t>
            </a:r>
            <a:r>
              <a:rPr lang="en-US" dirty="0"/>
              <a:t>  </a:t>
            </a:r>
            <a:r>
              <a:rPr lang="en-US" dirty="0" smtClean="0"/>
              <a:t>There were 3.2 </a:t>
            </a:r>
            <a:r>
              <a:rPr lang="en-US" dirty="0"/>
              <a:t>million </a:t>
            </a:r>
            <a:r>
              <a:rPr lang="en-US" dirty="0" smtClean="0"/>
              <a:t>requests in </a:t>
            </a:r>
            <a:r>
              <a:rPr lang="en-US" dirty="0"/>
              <a:t>2023 alone</a:t>
            </a:r>
            <a:r>
              <a:rPr lang="en-US" dirty="0" smtClean="0"/>
              <a:t>, or over </a:t>
            </a:r>
            <a:r>
              <a:rPr lang="en-US" dirty="0"/>
              <a:t>8,000 calls a day.  Because </a:t>
            </a:r>
            <a:r>
              <a:rPr lang="en-US" dirty="0" smtClean="0"/>
              <a:t>it</a:t>
            </a:r>
            <a:r>
              <a:rPr lang="en-US" dirty="0"/>
              <a:t> </a:t>
            </a:r>
            <a:r>
              <a:rPr lang="en-US" dirty="0" smtClean="0"/>
              <a:t>addresses so </a:t>
            </a:r>
            <a:r>
              <a:rPr lang="en-US" dirty="0"/>
              <a:t>many </a:t>
            </a:r>
            <a:r>
              <a:rPr lang="en-US" dirty="0" smtClean="0"/>
              <a:t>purposes</a:t>
            </a:r>
            <a:r>
              <a:rPr lang="en-US" dirty="0"/>
              <a:t>, usage is volatile and hard to predict, but </a:t>
            </a:r>
            <a:r>
              <a:rPr lang="en-US" dirty="0" smtClean="0"/>
              <a:t>we can improve </a:t>
            </a:r>
            <a:r>
              <a:rPr lang="en-US" dirty="0"/>
              <a:t>predictions by 22% on a day ahead </a:t>
            </a:r>
            <a:r>
              <a:rPr lang="en-US" dirty="0" smtClean="0"/>
              <a:t>basis, </a:t>
            </a:r>
            <a:r>
              <a:rPr lang="en-US" dirty="0"/>
              <a:t>26% on a week ahead </a:t>
            </a:r>
            <a:r>
              <a:rPr lang="en-US" dirty="0" smtClean="0"/>
              <a:t>basis, </a:t>
            </a:r>
            <a:r>
              <a:rPr lang="en-US" dirty="0"/>
              <a:t>and 54% on a month ahead basis</a:t>
            </a:r>
            <a:r>
              <a:rPr lang="en-US" dirty="0" smtClean="0"/>
              <a:t>.</a:t>
            </a:r>
            <a:endParaRPr lang="en-US" b="0" dirty="0" smtClean="0">
              <a:effectLst/>
            </a:endParaRPr>
          </a:p>
        </p:txBody>
      </p:sp>
      <p:sp>
        <p:nvSpPr>
          <p:cNvPr id="4" name="Slide Number Placeholder 3"/>
          <p:cNvSpPr>
            <a:spLocks noGrp="1"/>
          </p:cNvSpPr>
          <p:nvPr>
            <p:ph type="sldNum" sz="quarter" idx="10"/>
          </p:nvPr>
        </p:nvSpPr>
        <p:spPr/>
        <p:txBody>
          <a:bodyPr/>
          <a:lstStyle/>
          <a:p>
            <a:fld id="{71598E9F-997D-4665-A738-90737E652F65}" type="slidenum">
              <a:rPr lang="en-US" smtClean="0"/>
              <a:t>2</a:t>
            </a:fld>
            <a:endParaRPr lang="en-US"/>
          </a:p>
        </p:txBody>
      </p:sp>
    </p:spTree>
    <p:extLst>
      <p:ext uri="{BB962C8B-B14F-4D97-AF65-F5344CB8AC3E}">
        <p14:creationId xmlns:p14="http://schemas.microsoft.com/office/powerpoint/2010/main" val="343732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important to get this right.  311 is the glue that connects citizens to the City.  It makes it easier for residents to access local </a:t>
            </a:r>
            <a:r>
              <a:rPr lang="en-US" dirty="0" smtClean="0"/>
              <a:t>government,</a:t>
            </a:r>
            <a:r>
              <a:rPr lang="en-US" dirty="0"/>
              <a:t> </a:t>
            </a:r>
            <a:r>
              <a:rPr lang="en-US" dirty="0" smtClean="0"/>
              <a:t>reduces </a:t>
            </a:r>
            <a:r>
              <a:rPr lang="en-US" dirty="0"/>
              <a:t>the city's costs by </a:t>
            </a:r>
            <a:r>
              <a:rPr lang="en-US" dirty="0" smtClean="0"/>
              <a:t>meeting </a:t>
            </a:r>
            <a:r>
              <a:rPr lang="en-US" dirty="0"/>
              <a:t>their needs quickly and cost-effectively </a:t>
            </a:r>
            <a:r>
              <a:rPr lang="en-US" dirty="0" smtClean="0"/>
              <a:t>and leads </a:t>
            </a:r>
            <a:r>
              <a:rPr lang="en-US" dirty="0"/>
              <a:t>to a better quality of life and ultimately to New Yorkers who are proud to call the city home</a:t>
            </a:r>
            <a:r>
              <a:rPr lang="en-US" dirty="0" smtClean="0"/>
              <a:t>.</a:t>
            </a:r>
            <a:endParaRPr lang="en-US" b="0" dirty="0" smtClean="0">
              <a:effectLst/>
            </a:endParaRPr>
          </a:p>
        </p:txBody>
      </p:sp>
      <p:sp>
        <p:nvSpPr>
          <p:cNvPr id="4" name="Slide Number Placeholder 3"/>
          <p:cNvSpPr>
            <a:spLocks noGrp="1"/>
          </p:cNvSpPr>
          <p:nvPr>
            <p:ph type="sldNum" sz="quarter" idx="10"/>
          </p:nvPr>
        </p:nvSpPr>
        <p:spPr/>
        <p:txBody>
          <a:bodyPr/>
          <a:lstStyle/>
          <a:p>
            <a:fld id="{71598E9F-997D-4665-A738-90737E652F65}" type="slidenum">
              <a:rPr lang="en-US" smtClean="0"/>
              <a:t>3</a:t>
            </a:fld>
            <a:endParaRPr lang="en-US"/>
          </a:p>
        </p:txBody>
      </p:sp>
    </p:spTree>
    <p:extLst>
      <p:ext uri="{BB962C8B-B14F-4D97-AF65-F5344CB8AC3E}">
        <p14:creationId xmlns:p14="http://schemas.microsoft.com/office/powerpoint/2010/main" val="3271444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New Yorkers love to use it.   Since 2013 when the 311 app was </a:t>
            </a:r>
            <a:r>
              <a:rPr lang="en-US" dirty="0" smtClean="0"/>
              <a:t>released, </a:t>
            </a:r>
            <a:r>
              <a:rPr lang="en-US" dirty="0"/>
              <a:t>usage has steadily increased.  COVID in particular led to a </a:t>
            </a:r>
            <a:r>
              <a:rPr lang="en-US" dirty="0" smtClean="0"/>
              <a:t>spike as </a:t>
            </a:r>
            <a:r>
              <a:rPr lang="en-US" dirty="0"/>
              <a:t>residents found themselves trapped in their homes next to their noisy </a:t>
            </a:r>
            <a:r>
              <a:rPr lang="en-US" dirty="0" smtClean="0"/>
              <a:t>neighbors, and usage stayed high afterwards.</a:t>
            </a:r>
            <a:r>
              <a:rPr lang="en-US" dirty="0"/>
              <a:t>  On a normal day, </a:t>
            </a:r>
            <a:r>
              <a:rPr lang="en-US" dirty="0" smtClean="0"/>
              <a:t>calls can </a:t>
            </a:r>
            <a:r>
              <a:rPr lang="en-US" dirty="0"/>
              <a:t>span </a:t>
            </a:r>
            <a:r>
              <a:rPr lang="en-US" dirty="0" smtClean="0"/>
              <a:t>anywhere from 5 </a:t>
            </a:r>
            <a:r>
              <a:rPr lang="en-US" dirty="0"/>
              <a:t>to </a:t>
            </a:r>
            <a:r>
              <a:rPr lang="en-US" dirty="0" smtClean="0"/>
              <a:t>12,000, </a:t>
            </a:r>
            <a:r>
              <a:rPr lang="en-US" dirty="0"/>
              <a:t>making </a:t>
            </a:r>
            <a:r>
              <a:rPr lang="en-US" dirty="0" smtClean="0"/>
              <a:t>it difficult </a:t>
            </a:r>
            <a:r>
              <a:rPr lang="en-US" dirty="0"/>
              <a:t>to predict</a:t>
            </a:r>
            <a:r>
              <a:rPr lang="en-US" dirty="0" smtClean="0"/>
              <a:t>.</a:t>
            </a:r>
            <a:endParaRPr lang="en-US" b="0" dirty="0" smtClean="0">
              <a:effectLst/>
            </a:endParaRPr>
          </a:p>
        </p:txBody>
      </p:sp>
      <p:sp>
        <p:nvSpPr>
          <p:cNvPr id="4" name="Slide Number Placeholder 3"/>
          <p:cNvSpPr>
            <a:spLocks noGrp="1"/>
          </p:cNvSpPr>
          <p:nvPr>
            <p:ph type="sldNum" sz="quarter" idx="10"/>
          </p:nvPr>
        </p:nvSpPr>
        <p:spPr/>
        <p:txBody>
          <a:bodyPr/>
          <a:lstStyle/>
          <a:p>
            <a:fld id="{71598E9F-997D-4665-A738-90737E652F65}" type="slidenum">
              <a:rPr lang="en-US" smtClean="0"/>
              <a:t>4</a:t>
            </a:fld>
            <a:endParaRPr lang="en-US"/>
          </a:p>
        </p:txBody>
      </p:sp>
    </p:spTree>
    <p:extLst>
      <p:ext uri="{BB962C8B-B14F-4D97-AF65-F5344CB8AC3E}">
        <p14:creationId xmlns:p14="http://schemas.microsoft.com/office/powerpoint/2010/main" val="202607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more usage comes more </a:t>
            </a:r>
            <a:r>
              <a:rPr lang="en-US" dirty="0" smtClean="0"/>
              <a:t>attention, longer </a:t>
            </a:r>
            <a:r>
              <a:rPr lang="en-US" dirty="0"/>
              <a:t>wait times, </a:t>
            </a:r>
            <a:r>
              <a:rPr lang="en-US" dirty="0" smtClean="0"/>
              <a:t>and angry </a:t>
            </a:r>
            <a:r>
              <a:rPr lang="en-US" dirty="0"/>
              <a:t>New Yorkers and </a:t>
            </a:r>
            <a:r>
              <a:rPr lang="en-US" dirty="0" smtClean="0"/>
              <a:t>scrutiny </a:t>
            </a:r>
            <a:r>
              <a:rPr lang="en-US" dirty="0"/>
              <a:t>from </a:t>
            </a:r>
            <a:r>
              <a:rPr lang="en-US" dirty="0" smtClean="0"/>
              <a:t>political </a:t>
            </a:r>
            <a:r>
              <a:rPr lang="en-US" dirty="0"/>
              <a:t>leaders.  The tweet on this page came </a:t>
            </a:r>
            <a:r>
              <a:rPr lang="en-US" dirty="0" smtClean="0"/>
              <a:t>just this </a:t>
            </a:r>
            <a:r>
              <a:rPr lang="en-US" dirty="0"/>
              <a:t>weekend from a City Councilman who has a whole raft of legislation </a:t>
            </a:r>
            <a:r>
              <a:rPr lang="en-US" dirty="0" smtClean="0"/>
              <a:t>responding </a:t>
            </a:r>
            <a:r>
              <a:rPr lang="en-US" dirty="0"/>
              <a:t>to 311’s shortcomings</a:t>
            </a:r>
            <a:r>
              <a:rPr lang="en-US" dirty="0" smtClean="0"/>
              <a:t>.</a:t>
            </a:r>
            <a:endParaRPr lang="en-US" b="0" dirty="0" smtClean="0">
              <a:effectLst/>
            </a:endParaRPr>
          </a:p>
        </p:txBody>
      </p:sp>
      <p:sp>
        <p:nvSpPr>
          <p:cNvPr id="4" name="Slide Number Placeholder 3"/>
          <p:cNvSpPr>
            <a:spLocks noGrp="1"/>
          </p:cNvSpPr>
          <p:nvPr>
            <p:ph type="sldNum" sz="quarter" idx="10"/>
          </p:nvPr>
        </p:nvSpPr>
        <p:spPr/>
        <p:txBody>
          <a:bodyPr/>
          <a:lstStyle/>
          <a:p>
            <a:fld id="{71598E9F-997D-4665-A738-90737E652F65}" type="slidenum">
              <a:rPr lang="en-US" smtClean="0"/>
              <a:t>5</a:t>
            </a:fld>
            <a:endParaRPr lang="en-US"/>
          </a:p>
        </p:txBody>
      </p:sp>
    </p:spTree>
    <p:extLst>
      <p:ext uri="{BB962C8B-B14F-4D97-AF65-F5344CB8AC3E}">
        <p14:creationId xmlns:p14="http://schemas.microsoft.com/office/powerpoint/2010/main" val="162255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 </a:t>
            </a:r>
            <a:r>
              <a:rPr lang="en-US" dirty="0"/>
              <a:t>can use it for </a:t>
            </a:r>
            <a:r>
              <a:rPr lang="en-US" dirty="0" smtClean="0"/>
              <a:t>anything.</a:t>
            </a:r>
            <a:r>
              <a:rPr lang="en-US" dirty="0"/>
              <a:t>  </a:t>
            </a:r>
            <a:r>
              <a:rPr lang="en-US" dirty="0" smtClean="0"/>
              <a:t>If these charts are impossible to understand, </a:t>
            </a:r>
            <a:r>
              <a:rPr lang="en-US" u="sng" dirty="0" smtClean="0"/>
              <a:t>that’s</a:t>
            </a:r>
            <a:r>
              <a:rPr lang="en-US" dirty="0" smtClean="0"/>
              <a:t> really the point.  Most </a:t>
            </a:r>
            <a:r>
              <a:rPr lang="en-US" dirty="0"/>
              <a:t>customer service centers have a simple job, </a:t>
            </a:r>
            <a:r>
              <a:rPr lang="en-US" dirty="0" smtClean="0"/>
              <a:t>fielding simple </a:t>
            </a:r>
            <a:r>
              <a:rPr lang="en-US" dirty="0"/>
              <a:t>complaints that are </a:t>
            </a:r>
            <a:r>
              <a:rPr lang="en-US" dirty="0" smtClean="0"/>
              <a:t>predictable.</a:t>
            </a:r>
            <a:r>
              <a:rPr lang="en-US" dirty="0"/>
              <a:t>  Not 311.  </a:t>
            </a:r>
            <a:r>
              <a:rPr lang="en-US" dirty="0" smtClean="0"/>
              <a:t>There are 500 types of requests with 2000 subtypes, and each has to be routed to one of 36 agencies.  With patterns this disparate it can be hard to find the signal in the noise.</a:t>
            </a:r>
            <a:endParaRPr lang="en-US" b="0" dirty="0" smtClean="0">
              <a:effectLst/>
            </a:endParaRPr>
          </a:p>
        </p:txBody>
      </p:sp>
      <p:sp>
        <p:nvSpPr>
          <p:cNvPr id="4" name="Slide Number Placeholder 3"/>
          <p:cNvSpPr>
            <a:spLocks noGrp="1"/>
          </p:cNvSpPr>
          <p:nvPr>
            <p:ph type="sldNum" sz="quarter" idx="10"/>
          </p:nvPr>
        </p:nvSpPr>
        <p:spPr/>
        <p:txBody>
          <a:bodyPr/>
          <a:lstStyle/>
          <a:p>
            <a:fld id="{71598E9F-997D-4665-A738-90737E652F65}" type="slidenum">
              <a:rPr lang="en-US" smtClean="0"/>
              <a:t>6</a:t>
            </a:fld>
            <a:endParaRPr lang="en-US"/>
          </a:p>
        </p:txBody>
      </p:sp>
    </p:spTree>
    <p:extLst>
      <p:ext uri="{BB962C8B-B14F-4D97-AF65-F5344CB8AC3E}">
        <p14:creationId xmlns:p14="http://schemas.microsoft.com/office/powerpoint/2010/main" val="2344176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across the week and across the year, usage is kind of a jumble. Calls </a:t>
            </a:r>
            <a:r>
              <a:rPr lang="en-US" dirty="0"/>
              <a:t>in January </a:t>
            </a:r>
            <a:r>
              <a:rPr lang="en-US" dirty="0" smtClean="0"/>
              <a:t>do go </a:t>
            </a:r>
            <a:r>
              <a:rPr lang="en-US" dirty="0"/>
              <a:t>up a </a:t>
            </a:r>
            <a:r>
              <a:rPr lang="en-US" dirty="0" smtClean="0"/>
              <a:t>bit</a:t>
            </a:r>
            <a:r>
              <a:rPr lang="en-US" dirty="0"/>
              <a:t>.  </a:t>
            </a:r>
            <a:r>
              <a:rPr lang="en-US" dirty="0" smtClean="0"/>
              <a:t>Calls </a:t>
            </a:r>
            <a:r>
              <a:rPr lang="en-US" dirty="0"/>
              <a:t>in April </a:t>
            </a:r>
            <a:r>
              <a:rPr lang="en-US" dirty="0" smtClean="0"/>
              <a:t>do go </a:t>
            </a:r>
            <a:r>
              <a:rPr lang="en-US" dirty="0"/>
              <a:t>down a </a:t>
            </a:r>
            <a:r>
              <a:rPr lang="en-US" dirty="0" smtClean="0"/>
              <a:t>bit</a:t>
            </a:r>
            <a:r>
              <a:rPr lang="en-US" dirty="0"/>
              <a:t>.  But otherwise there's just a lot of </a:t>
            </a:r>
            <a:r>
              <a:rPr lang="en-US" dirty="0" smtClean="0"/>
              <a:t>volatility.</a:t>
            </a:r>
            <a:r>
              <a:rPr lang="en-US" dirty="0"/>
              <a:t>  The same is true </a:t>
            </a:r>
            <a:r>
              <a:rPr lang="en-US" dirty="0" smtClean="0"/>
              <a:t>across the </a:t>
            </a:r>
            <a:r>
              <a:rPr lang="en-US" dirty="0"/>
              <a:t>week. Yes, people </a:t>
            </a:r>
            <a:r>
              <a:rPr lang="en-US" dirty="0" smtClean="0"/>
              <a:t>call less </a:t>
            </a:r>
            <a:r>
              <a:rPr lang="en-US" dirty="0"/>
              <a:t>on the weekend but not by much.  Frankly, New Yorkers </a:t>
            </a:r>
            <a:r>
              <a:rPr lang="en-US" dirty="0" smtClean="0"/>
              <a:t>really </a:t>
            </a:r>
            <a:r>
              <a:rPr lang="en-US" dirty="0" smtClean="0"/>
              <a:t>never </a:t>
            </a:r>
            <a:r>
              <a:rPr lang="en-US" dirty="0" smtClean="0"/>
              <a:t>stop </a:t>
            </a:r>
            <a:r>
              <a:rPr lang="en-US" dirty="0"/>
              <a:t>complaining</a:t>
            </a:r>
            <a:r>
              <a:rPr lang="en-US" dirty="0" smtClean="0"/>
              <a:t>.</a:t>
            </a:r>
            <a:endParaRPr lang="en-US" b="0" dirty="0" smtClean="0">
              <a:effectLst/>
            </a:endParaRPr>
          </a:p>
        </p:txBody>
      </p:sp>
      <p:sp>
        <p:nvSpPr>
          <p:cNvPr id="4" name="Slide Number Placeholder 3"/>
          <p:cNvSpPr>
            <a:spLocks noGrp="1"/>
          </p:cNvSpPr>
          <p:nvPr>
            <p:ph type="sldNum" sz="quarter" idx="10"/>
          </p:nvPr>
        </p:nvSpPr>
        <p:spPr/>
        <p:txBody>
          <a:bodyPr/>
          <a:lstStyle/>
          <a:p>
            <a:fld id="{71598E9F-997D-4665-A738-90737E652F65}" type="slidenum">
              <a:rPr lang="en-US" smtClean="0"/>
              <a:t>7</a:t>
            </a:fld>
            <a:endParaRPr lang="en-US"/>
          </a:p>
        </p:txBody>
      </p:sp>
    </p:spTree>
    <p:extLst>
      <p:ext uri="{BB962C8B-B14F-4D97-AF65-F5344CB8AC3E}">
        <p14:creationId xmlns:p14="http://schemas.microsoft.com/office/powerpoint/2010/main" val="4180773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City needs a forecast model.  My goal was to anticipate needs on a daily, weekly and monthly basis, corresponding to three types of planning that </a:t>
            </a:r>
            <a:r>
              <a:rPr lang="en-US" dirty="0" smtClean="0"/>
              <a:t>every </a:t>
            </a:r>
            <a:r>
              <a:rPr lang="en-US" dirty="0"/>
              <a:t>business </a:t>
            </a:r>
            <a:r>
              <a:rPr lang="en-US" dirty="0" smtClean="0"/>
              <a:t>does, </a:t>
            </a:r>
            <a:r>
              <a:rPr lang="en-US" dirty="0"/>
              <a:t>whether it’s an imminent need for the next day, a tactical need for next week, or something longer-term.  </a:t>
            </a:r>
            <a:r>
              <a:rPr lang="en-US" dirty="0" smtClean="0"/>
              <a:t>Information </a:t>
            </a:r>
            <a:r>
              <a:rPr lang="en-US" dirty="0"/>
              <a:t>from the unshaded region in the chart </a:t>
            </a:r>
            <a:r>
              <a:rPr lang="en-US" dirty="0" smtClean="0"/>
              <a:t>trained the model </a:t>
            </a:r>
            <a:r>
              <a:rPr lang="en-US" dirty="0"/>
              <a:t>and </a:t>
            </a:r>
            <a:r>
              <a:rPr lang="en-US" dirty="0" smtClean="0"/>
              <a:t>information </a:t>
            </a:r>
            <a:r>
              <a:rPr lang="en-US" dirty="0"/>
              <a:t>from the shaded region </a:t>
            </a:r>
            <a:r>
              <a:rPr lang="en-US" dirty="0" smtClean="0"/>
              <a:t>(shown in better detail on the bottom) tested </a:t>
            </a:r>
            <a:r>
              <a:rPr lang="en-US" dirty="0"/>
              <a:t>it.  </a:t>
            </a:r>
            <a:r>
              <a:rPr lang="en-US" dirty="0" smtClean="0"/>
              <a:t>The </a:t>
            </a:r>
            <a:r>
              <a:rPr lang="en-US" dirty="0"/>
              <a:t>winning approach was the SARIMAX model, which is a fancy way of saying that </a:t>
            </a:r>
            <a:r>
              <a:rPr lang="en-US" dirty="0" smtClean="0"/>
              <a:t>it looked for </a:t>
            </a:r>
            <a:r>
              <a:rPr lang="en-US" dirty="0"/>
              <a:t>underlying persistent and time-dependent trends after taking into account seasonal </a:t>
            </a:r>
            <a:r>
              <a:rPr lang="en-US" dirty="0" smtClean="0"/>
              <a:t>patterns </a:t>
            </a:r>
            <a:r>
              <a:rPr lang="en-US" dirty="0"/>
              <a:t>and influential variables like the temperature, rainfall, wind, sunlight, and disruptive events.</a:t>
            </a:r>
          </a:p>
        </p:txBody>
      </p:sp>
      <p:sp>
        <p:nvSpPr>
          <p:cNvPr id="4" name="Slide Number Placeholder 3"/>
          <p:cNvSpPr>
            <a:spLocks noGrp="1"/>
          </p:cNvSpPr>
          <p:nvPr>
            <p:ph type="sldNum" sz="quarter" idx="10"/>
          </p:nvPr>
        </p:nvSpPr>
        <p:spPr/>
        <p:txBody>
          <a:bodyPr/>
          <a:lstStyle/>
          <a:p>
            <a:fld id="{71598E9F-997D-4665-A738-90737E652F65}" type="slidenum">
              <a:rPr lang="en-US" smtClean="0"/>
              <a:t>8</a:t>
            </a:fld>
            <a:endParaRPr lang="en-US"/>
          </a:p>
        </p:txBody>
      </p:sp>
    </p:spTree>
    <p:extLst>
      <p:ext uri="{BB962C8B-B14F-4D97-AF65-F5344CB8AC3E}">
        <p14:creationId xmlns:p14="http://schemas.microsoft.com/office/powerpoint/2010/main" val="108943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a:t>approach </a:t>
            </a:r>
            <a:r>
              <a:rPr lang="en-US" dirty="0" smtClean="0"/>
              <a:t>improved </a:t>
            </a:r>
            <a:r>
              <a:rPr lang="en-US" dirty="0"/>
              <a:t>daily forecasting by 22%, and improved confidence in the prediction by 35%.  What does that mean?   Look at these two charts. Both charts have a purple line which shows what actually happened, both have little black dots representing predictions and both have a purple shaded area, which is the confidence interval.  The chart on the top is the initial </a:t>
            </a:r>
            <a:r>
              <a:rPr lang="en-US" dirty="0" smtClean="0"/>
              <a:t>forecast.  The </a:t>
            </a:r>
            <a:r>
              <a:rPr lang="en-US" dirty="0"/>
              <a:t>chart on the bottom is my improved forecast.  </a:t>
            </a:r>
            <a:r>
              <a:rPr lang="en-US" dirty="0" smtClean="0"/>
              <a:t>An improved forecast means that the black dots appear closer to the purple line with fewer outliers.  Greater confidence means that the shaded area comes way in, </a:t>
            </a:r>
            <a:r>
              <a:rPr lang="en-US" dirty="0"/>
              <a:t>giving </a:t>
            </a:r>
            <a:r>
              <a:rPr lang="en-US" dirty="0" smtClean="0"/>
              <a:t>us greater certainty that, when we do make errors, they’re not as bad.</a:t>
            </a:r>
            <a:endParaRPr lang="en-US" dirty="0"/>
          </a:p>
        </p:txBody>
      </p:sp>
      <p:sp>
        <p:nvSpPr>
          <p:cNvPr id="4" name="Slide Number Placeholder 3"/>
          <p:cNvSpPr>
            <a:spLocks noGrp="1"/>
          </p:cNvSpPr>
          <p:nvPr>
            <p:ph type="sldNum" sz="quarter" idx="10"/>
          </p:nvPr>
        </p:nvSpPr>
        <p:spPr/>
        <p:txBody>
          <a:bodyPr/>
          <a:lstStyle/>
          <a:p>
            <a:fld id="{71598E9F-997D-4665-A738-90737E652F65}" type="slidenum">
              <a:rPr lang="en-US" smtClean="0"/>
              <a:t>9</a:t>
            </a:fld>
            <a:endParaRPr lang="en-US"/>
          </a:p>
        </p:txBody>
      </p:sp>
    </p:spTree>
    <p:extLst>
      <p:ext uri="{BB962C8B-B14F-4D97-AF65-F5344CB8AC3E}">
        <p14:creationId xmlns:p14="http://schemas.microsoft.com/office/powerpoint/2010/main" val="2307644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59D69B9-26CA-4264-9814-CC51847FE9C8}" type="datetimeFigureOut">
              <a:rPr lang="en-US" smtClean="0"/>
              <a:t>5/27/2024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AD6A00A-3038-4E67-9E26-9ECF1612D0EF}" type="slidenum">
              <a:rPr lang="en-US" smtClean="0"/>
              <a:t>‹#›</a:t>
            </a:fld>
            <a:endParaRPr lang="en-US"/>
          </a:p>
        </p:txBody>
      </p:sp>
    </p:spTree>
    <p:extLst>
      <p:ext uri="{BB962C8B-B14F-4D97-AF65-F5344CB8AC3E}">
        <p14:creationId xmlns:p14="http://schemas.microsoft.com/office/powerpoint/2010/main" val="233789000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0F0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85888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7" name="Title 1"/>
          <p:cNvSpPr txBox="1">
            <a:spLocks/>
          </p:cNvSpPr>
          <p:nvPr userDrawn="1"/>
        </p:nvSpPr>
        <p:spPr>
          <a:xfrm>
            <a:off x="0" y="0"/>
            <a:ext cx="12192000" cy="1076377"/>
          </a:xfrm>
          <a:prstGeom prst="rect">
            <a:avLst/>
          </a:prstGeom>
          <a:solidFill>
            <a:srgbClr val="2E2A4F"/>
          </a:solidFill>
          <a:ln w="31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800" dirty="0">
              <a:ln w="3175">
                <a:solidFill>
                  <a:schemeClr val="bg1">
                    <a:lumMod val="75000"/>
                  </a:schemeClr>
                </a:solidFill>
              </a:ln>
              <a:solidFill>
                <a:schemeClr val="bg1"/>
              </a:solidFill>
              <a:latin typeface="Gill Sans MT" panose="020B0502020104020203" pitchFamily="34" charset="0"/>
              <a:ea typeface="Roboto" panose="02000000000000000000" pitchFamily="2" charset="0"/>
            </a:endParaRPr>
          </a:p>
        </p:txBody>
      </p:sp>
    </p:spTree>
    <p:extLst>
      <p:ext uri="{BB962C8B-B14F-4D97-AF65-F5344CB8AC3E}">
        <p14:creationId xmlns:p14="http://schemas.microsoft.com/office/powerpoint/2010/main" val="2903944639"/>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file:///C:\Users\Rick\Flatiron\Capstone\NYC_311_Forecasting\Charts\daily_call_volume.jp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file:///C:\Users\Rick\Flatiron\Capstone\NYC_311_Forecasting\Charts\calls_by_month_and_day_of_week.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file:///C:\Users\Rick\Flatiron\Capstone\NYC_311_Forecasting\Charts\test_period.jpg" TargetMode="External"/><Relationship Id="rId5" Type="http://schemas.openxmlformats.org/officeDocument/2006/relationships/image" Target="../media/image9.jpg"/><Relationship Id="rId4" Type="http://schemas.openxmlformats.org/officeDocument/2006/relationships/image" Target="file:///C:\Users\Rick\Flatiron\Capstone\NYC_311_Forecasting\Charts\daily_volume_shaded.jp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3764641"/>
            <a:ext cx="12192000" cy="1433326"/>
          </a:xfrm>
          <a:solidFill>
            <a:srgbClr val="2E2A4F"/>
          </a:solidFill>
        </p:spPr>
        <p:txBody>
          <a:bodyPr anchor="ctr" anchorCtr="0">
            <a:normAutofit/>
          </a:bodyPr>
          <a:lstStyle/>
          <a:p>
            <a:r>
              <a:rPr lang="en-US" dirty="0" smtClean="0">
                <a:ln w="3175">
                  <a:solidFill>
                    <a:schemeClr val="bg1">
                      <a:lumMod val="75000"/>
                    </a:schemeClr>
                  </a:solidFill>
                </a:ln>
                <a:solidFill>
                  <a:schemeClr val="bg1"/>
                </a:solidFill>
                <a:latin typeface="Gill Sans MT" panose="020B0502020104020203" pitchFamily="34" charset="0"/>
                <a:ea typeface="Roboto" panose="02000000000000000000" pitchFamily="2" charset="0"/>
              </a:rPr>
              <a:t>Forecasting NYC’s 311 Service</a:t>
            </a:r>
            <a:endParaRPr lang="en-US" dirty="0">
              <a:ln w="3175">
                <a:solidFill>
                  <a:schemeClr val="bg1">
                    <a:lumMod val="75000"/>
                  </a:schemeClr>
                </a:solidFill>
              </a:ln>
              <a:solidFill>
                <a:schemeClr val="bg1"/>
              </a:solidFill>
              <a:latin typeface="Gill Sans MT" panose="020B0502020104020203" pitchFamily="34" charset="0"/>
              <a:ea typeface="Roboto" panose="02000000000000000000" pitchFamily="2" charset="0"/>
            </a:endParaRPr>
          </a:p>
        </p:txBody>
      </p:sp>
      <p:sp>
        <p:nvSpPr>
          <p:cNvPr id="3" name="Subtitle 2"/>
          <p:cNvSpPr>
            <a:spLocks noGrp="1"/>
          </p:cNvSpPr>
          <p:nvPr>
            <p:ph type="subTitle" idx="1"/>
          </p:nvPr>
        </p:nvSpPr>
        <p:spPr>
          <a:xfrm>
            <a:off x="0" y="5197967"/>
            <a:ext cx="12192000" cy="1655762"/>
          </a:xfrm>
          <a:solidFill>
            <a:srgbClr val="2E2A4F"/>
          </a:solidFill>
        </p:spPr>
        <p:txBody>
          <a:bodyPr anchor="ctr" anchorCtr="0">
            <a:normAutofit/>
          </a:bodyPr>
          <a:lstStyle/>
          <a:p>
            <a:r>
              <a:rPr lang="en-US" sz="3600" dirty="0" smtClean="0">
                <a:ln w="3175">
                  <a:solidFill>
                    <a:schemeClr val="bg1">
                      <a:lumMod val="75000"/>
                    </a:schemeClr>
                  </a:solidFill>
                </a:ln>
                <a:solidFill>
                  <a:schemeClr val="bg1"/>
                </a:solidFill>
                <a:latin typeface="Gill Sans MT" panose="020B0502020104020203" pitchFamily="34" charset="0"/>
                <a:ea typeface="Roboto" panose="02000000000000000000" pitchFamily="2" charset="0"/>
              </a:rPr>
              <a:t>May 30, 2024</a:t>
            </a:r>
          </a:p>
          <a:p>
            <a:r>
              <a:rPr lang="en-US" sz="3600" dirty="0" smtClean="0">
                <a:ln w="3175">
                  <a:solidFill>
                    <a:schemeClr val="bg1">
                      <a:lumMod val="75000"/>
                    </a:schemeClr>
                  </a:solidFill>
                </a:ln>
                <a:solidFill>
                  <a:schemeClr val="bg1"/>
                </a:solidFill>
                <a:latin typeface="Gill Sans MT" panose="020B0502020104020203" pitchFamily="34" charset="0"/>
                <a:ea typeface="Roboto" panose="02000000000000000000" pitchFamily="2" charset="0"/>
              </a:rPr>
              <a:t>Presented by Rick Lataille</a:t>
            </a:r>
            <a:endParaRPr lang="en-US" sz="3600" dirty="0">
              <a:ln w="3175">
                <a:solidFill>
                  <a:schemeClr val="bg1">
                    <a:lumMod val="75000"/>
                  </a:schemeClr>
                </a:solidFill>
              </a:ln>
              <a:solidFill>
                <a:schemeClr val="bg1"/>
              </a:solidFill>
              <a:latin typeface="Gill Sans MT" panose="020B0502020104020203" pitchFamily="34" charset="0"/>
              <a:ea typeface="Roboto" panose="02000000000000000000" pitchFamily="2" charset="0"/>
            </a:endParaRPr>
          </a:p>
        </p:txBody>
      </p:sp>
      <p:pic>
        <p:nvPicPr>
          <p:cNvPr id="1026" name="Picture 2" descr="13 Best Neighborhoods to Live in New York, NY 2024"/>
          <p:cNvPicPr>
            <a:picLocks noChangeAspect="1" noChangeArrowheads="1"/>
          </p:cNvPicPr>
          <p:nvPr/>
        </p:nvPicPr>
        <p:blipFill rotWithShape="1">
          <a:blip r:embed="rId3">
            <a:extLst>
              <a:ext uri="{28A0092B-C50C-407E-A947-70E740481C1C}">
                <a14:useLocalDpi xmlns:a14="http://schemas.microsoft.com/office/drawing/2010/main" val="0"/>
              </a:ext>
            </a:extLst>
          </a:blip>
          <a:srcRect l="-93" t="53610" r="83" b="139"/>
          <a:stretch/>
        </p:blipFill>
        <p:spPr bwMode="auto">
          <a:xfrm>
            <a:off x="-6350" y="-1"/>
            <a:ext cx="12198350" cy="37646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ome · NYC31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703250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0" y="0"/>
            <a:ext cx="12192000" cy="1076377"/>
          </a:xfrm>
          <a:prstGeom prst="rect">
            <a:avLst/>
          </a:prstGeom>
          <a:solidFill>
            <a:srgbClr val="2E2A4F"/>
          </a:solidFill>
          <a:ln w="31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ln w="3175">
                  <a:solidFill>
                    <a:schemeClr val="bg1">
                      <a:lumMod val="75000"/>
                    </a:schemeClr>
                  </a:solidFill>
                </a:ln>
                <a:solidFill>
                  <a:schemeClr val="bg1"/>
                </a:solidFill>
                <a:latin typeface="Gill Sans MT" panose="020B0502020104020203" pitchFamily="34" charset="0"/>
                <a:ea typeface="Roboto" panose="02000000000000000000" pitchFamily="2" charset="0"/>
              </a:rPr>
              <a:t>Weekly Forecasting</a:t>
            </a:r>
            <a:endParaRPr lang="en-US" sz="4800" dirty="0">
              <a:ln w="3175">
                <a:solidFill>
                  <a:schemeClr val="bg1">
                    <a:lumMod val="75000"/>
                  </a:schemeClr>
                </a:solidFill>
              </a:ln>
              <a:solidFill>
                <a:schemeClr val="bg1"/>
              </a:solidFill>
              <a:latin typeface="Gill Sans MT" panose="020B0502020104020203" pitchFamily="34" charset="0"/>
              <a:ea typeface="Roboto" panose="02000000000000000000" pitchFamily="2" charset="0"/>
            </a:endParaRPr>
          </a:p>
        </p:txBody>
      </p:sp>
      <p:sp>
        <p:nvSpPr>
          <p:cNvPr id="10" name="Content Placeholder 2"/>
          <p:cNvSpPr txBox="1">
            <a:spLocks/>
          </p:cNvSpPr>
          <p:nvPr/>
        </p:nvSpPr>
        <p:spPr>
          <a:xfrm>
            <a:off x="7877263" y="1406525"/>
            <a:ext cx="4018326"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0"/>
              </a:spcAft>
            </a:pPr>
            <a:r>
              <a:rPr lang="en-US" sz="3200" dirty="0" smtClean="0">
                <a:solidFill>
                  <a:schemeClr val="bg2">
                    <a:lumMod val="25000"/>
                  </a:schemeClr>
                </a:solidFill>
                <a:latin typeface="Gill Sans MT" panose="020B0502020104020203" pitchFamily="34" charset="0"/>
              </a:rPr>
              <a:t>Weekly forecast</a:t>
            </a:r>
            <a:r>
              <a:rPr lang="en-US" sz="3200" dirty="0" smtClean="0">
                <a:solidFill>
                  <a:schemeClr val="bg2">
                    <a:lumMod val="25000"/>
                  </a:schemeClr>
                </a:solidFill>
                <a:latin typeface="Gill Sans MT" panose="020B0502020104020203" pitchFamily="34" charset="0"/>
              </a:rPr>
              <a:t> improves by </a:t>
            </a:r>
            <a:r>
              <a:rPr lang="en-US" sz="3200" b="1" dirty="0" smtClean="0">
                <a:solidFill>
                  <a:schemeClr val="bg2">
                    <a:lumMod val="25000"/>
                  </a:schemeClr>
                </a:solidFill>
                <a:latin typeface="Gill Sans MT" panose="020B0502020104020203" pitchFamily="34" charset="0"/>
              </a:rPr>
              <a:t>26%</a:t>
            </a:r>
          </a:p>
          <a:p>
            <a:pPr>
              <a:lnSpc>
                <a:spcPct val="100000"/>
              </a:lnSpc>
              <a:spcBef>
                <a:spcPts val="0"/>
              </a:spcBef>
              <a:spcAft>
                <a:spcPts val="3000"/>
              </a:spcAft>
            </a:pPr>
            <a:r>
              <a:rPr lang="en-US" sz="3200" dirty="0" smtClean="0">
                <a:solidFill>
                  <a:schemeClr val="bg2">
                    <a:lumMod val="25000"/>
                  </a:schemeClr>
                </a:solidFill>
                <a:latin typeface="Gill Sans MT" panose="020B0502020104020203" pitchFamily="34" charset="0"/>
              </a:rPr>
              <a:t>Confidence improves by </a:t>
            </a:r>
            <a:r>
              <a:rPr lang="en-US" sz="3200" b="1" dirty="0" smtClean="0">
                <a:solidFill>
                  <a:schemeClr val="bg2">
                    <a:lumMod val="25000"/>
                  </a:schemeClr>
                </a:solidFill>
                <a:latin typeface="Gill Sans MT" panose="020B0502020104020203" pitchFamily="34" charset="0"/>
              </a:rPr>
              <a:t>58</a:t>
            </a:r>
            <a:r>
              <a:rPr lang="en-US" sz="3200" b="1" dirty="0" smtClean="0">
                <a:solidFill>
                  <a:schemeClr val="bg2">
                    <a:lumMod val="25000"/>
                  </a:schemeClr>
                </a:solidFill>
                <a:latin typeface="Gill Sans MT" panose="020B0502020104020203" pitchFamily="34" charset="0"/>
              </a:rPr>
              <a:t>%</a:t>
            </a:r>
          </a:p>
        </p:txBody>
      </p:sp>
      <p:sp>
        <p:nvSpPr>
          <p:cNvPr id="13" name="Content Placeholder 2"/>
          <p:cNvSpPr txBox="1">
            <a:spLocks/>
          </p:cNvSpPr>
          <p:nvPr/>
        </p:nvSpPr>
        <p:spPr>
          <a:xfrm>
            <a:off x="1022578" y="1519168"/>
            <a:ext cx="1601354" cy="3692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3000"/>
              </a:spcAft>
              <a:buNone/>
            </a:pPr>
            <a:r>
              <a:rPr lang="en-US" sz="1800" dirty="0" smtClean="0">
                <a:solidFill>
                  <a:srgbClr val="796987"/>
                </a:solidFill>
                <a:latin typeface="Gill Sans MT" panose="020B0502020104020203" pitchFamily="34" charset="0"/>
              </a:rPr>
              <a:t>Initial Forecast</a:t>
            </a:r>
          </a:p>
        </p:txBody>
      </p:sp>
      <p:sp>
        <p:nvSpPr>
          <p:cNvPr id="14" name="Content Placeholder 2"/>
          <p:cNvSpPr txBox="1">
            <a:spLocks/>
          </p:cNvSpPr>
          <p:nvPr/>
        </p:nvSpPr>
        <p:spPr>
          <a:xfrm>
            <a:off x="1022577" y="4297016"/>
            <a:ext cx="2346787" cy="3692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3000"/>
              </a:spcAft>
              <a:buNone/>
            </a:pPr>
            <a:r>
              <a:rPr lang="en-US" sz="1800" dirty="0" smtClean="0">
                <a:solidFill>
                  <a:srgbClr val="796987"/>
                </a:solidFill>
                <a:latin typeface="Gill Sans MT" panose="020B0502020104020203" pitchFamily="34" charset="0"/>
              </a:rPr>
              <a:t>Improved Forecast</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72" y="1179576"/>
            <a:ext cx="7735519" cy="2699309"/>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872" y="3977640"/>
            <a:ext cx="7735519" cy="2699309"/>
          </a:xfrm>
          <a:prstGeom prst="rect">
            <a:avLst/>
          </a:prstGeom>
        </p:spPr>
      </p:pic>
    </p:spTree>
    <p:extLst>
      <p:ext uri="{BB962C8B-B14F-4D97-AF65-F5344CB8AC3E}">
        <p14:creationId xmlns:p14="http://schemas.microsoft.com/office/powerpoint/2010/main" val="20327601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0" y="0"/>
            <a:ext cx="12192000" cy="1076377"/>
          </a:xfrm>
          <a:prstGeom prst="rect">
            <a:avLst/>
          </a:prstGeom>
          <a:solidFill>
            <a:srgbClr val="2E2A4F"/>
          </a:solidFill>
          <a:ln w="31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ln w="3175">
                  <a:solidFill>
                    <a:schemeClr val="bg1">
                      <a:lumMod val="75000"/>
                    </a:schemeClr>
                  </a:solidFill>
                </a:ln>
                <a:solidFill>
                  <a:schemeClr val="bg1"/>
                </a:solidFill>
                <a:latin typeface="Gill Sans MT" panose="020B0502020104020203" pitchFamily="34" charset="0"/>
                <a:ea typeface="Roboto" panose="02000000000000000000" pitchFamily="2" charset="0"/>
              </a:rPr>
              <a:t>Monthly Forecasting</a:t>
            </a:r>
            <a:endParaRPr lang="en-US" sz="4800" dirty="0">
              <a:ln w="3175">
                <a:solidFill>
                  <a:schemeClr val="bg1">
                    <a:lumMod val="75000"/>
                  </a:schemeClr>
                </a:solidFill>
              </a:ln>
              <a:solidFill>
                <a:schemeClr val="bg1"/>
              </a:solidFill>
              <a:latin typeface="Gill Sans MT" panose="020B0502020104020203" pitchFamily="34" charset="0"/>
              <a:ea typeface="Roboto" panose="02000000000000000000" pitchFamily="2" charset="0"/>
            </a:endParaRPr>
          </a:p>
        </p:txBody>
      </p:sp>
      <p:sp>
        <p:nvSpPr>
          <p:cNvPr id="5" name="Content Placeholder 2"/>
          <p:cNvSpPr txBox="1">
            <a:spLocks/>
          </p:cNvSpPr>
          <p:nvPr/>
        </p:nvSpPr>
        <p:spPr>
          <a:xfrm>
            <a:off x="7877263" y="1406525"/>
            <a:ext cx="4018326"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0"/>
              </a:spcAft>
            </a:pPr>
            <a:r>
              <a:rPr lang="en-US" sz="3200" dirty="0" smtClean="0">
                <a:solidFill>
                  <a:schemeClr val="bg2">
                    <a:lumMod val="25000"/>
                  </a:schemeClr>
                </a:solidFill>
                <a:latin typeface="Gill Sans MT" panose="020B0502020104020203" pitchFamily="34" charset="0"/>
              </a:rPr>
              <a:t>Weekly forecast</a:t>
            </a:r>
            <a:r>
              <a:rPr lang="en-US" sz="3200" dirty="0" smtClean="0">
                <a:solidFill>
                  <a:schemeClr val="bg2">
                    <a:lumMod val="25000"/>
                  </a:schemeClr>
                </a:solidFill>
                <a:latin typeface="Gill Sans MT" panose="020B0502020104020203" pitchFamily="34" charset="0"/>
              </a:rPr>
              <a:t> improves by </a:t>
            </a:r>
            <a:r>
              <a:rPr lang="en-US" sz="3200" b="1" dirty="0" smtClean="0">
                <a:solidFill>
                  <a:schemeClr val="bg2">
                    <a:lumMod val="25000"/>
                  </a:schemeClr>
                </a:solidFill>
                <a:latin typeface="Gill Sans MT" panose="020B0502020104020203" pitchFamily="34" charset="0"/>
              </a:rPr>
              <a:t>54%</a:t>
            </a:r>
          </a:p>
          <a:p>
            <a:pPr>
              <a:lnSpc>
                <a:spcPct val="100000"/>
              </a:lnSpc>
              <a:spcBef>
                <a:spcPts val="0"/>
              </a:spcBef>
              <a:spcAft>
                <a:spcPts val="3000"/>
              </a:spcAft>
            </a:pPr>
            <a:r>
              <a:rPr lang="en-US" sz="3200" dirty="0" smtClean="0">
                <a:solidFill>
                  <a:schemeClr val="bg2">
                    <a:lumMod val="25000"/>
                  </a:schemeClr>
                </a:solidFill>
                <a:latin typeface="Gill Sans MT" panose="020B0502020104020203" pitchFamily="34" charset="0"/>
              </a:rPr>
              <a:t>Confidence improves by </a:t>
            </a:r>
            <a:r>
              <a:rPr lang="en-US" sz="3200" b="1" dirty="0" smtClean="0">
                <a:solidFill>
                  <a:schemeClr val="bg2">
                    <a:lumMod val="25000"/>
                  </a:schemeClr>
                </a:solidFill>
                <a:latin typeface="Gill Sans MT" panose="020B0502020104020203" pitchFamily="34" charset="0"/>
              </a:rPr>
              <a:t>73%</a:t>
            </a:r>
          </a:p>
        </p:txBody>
      </p:sp>
      <p:sp>
        <p:nvSpPr>
          <p:cNvPr id="7" name="Content Placeholder 2"/>
          <p:cNvSpPr txBox="1">
            <a:spLocks/>
          </p:cNvSpPr>
          <p:nvPr/>
        </p:nvSpPr>
        <p:spPr>
          <a:xfrm>
            <a:off x="1022578" y="1519168"/>
            <a:ext cx="1601354" cy="3692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3000"/>
              </a:spcAft>
              <a:buNone/>
            </a:pPr>
            <a:r>
              <a:rPr lang="en-US" sz="1800" dirty="0" smtClean="0">
                <a:solidFill>
                  <a:srgbClr val="796987"/>
                </a:solidFill>
                <a:latin typeface="Gill Sans MT" panose="020B0502020104020203" pitchFamily="34" charset="0"/>
              </a:rPr>
              <a:t>Initial Forecast</a:t>
            </a:r>
          </a:p>
        </p:txBody>
      </p:sp>
      <p:sp>
        <p:nvSpPr>
          <p:cNvPr id="8" name="Content Placeholder 2"/>
          <p:cNvSpPr txBox="1">
            <a:spLocks/>
          </p:cNvSpPr>
          <p:nvPr/>
        </p:nvSpPr>
        <p:spPr>
          <a:xfrm>
            <a:off x="1022577" y="4297016"/>
            <a:ext cx="2346787" cy="3692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3000"/>
              </a:spcAft>
              <a:buNone/>
            </a:pPr>
            <a:r>
              <a:rPr lang="en-US" sz="1800" dirty="0" smtClean="0">
                <a:solidFill>
                  <a:srgbClr val="796987"/>
                </a:solidFill>
                <a:latin typeface="Gill Sans MT" panose="020B0502020104020203" pitchFamily="34" charset="0"/>
              </a:rPr>
              <a:t>Improved Forecast</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72" y="1179576"/>
            <a:ext cx="7735519" cy="269930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872" y="3977640"/>
            <a:ext cx="7735519" cy="2699309"/>
          </a:xfrm>
          <a:prstGeom prst="rect">
            <a:avLst/>
          </a:prstGeom>
        </p:spPr>
      </p:pic>
    </p:spTree>
    <p:extLst>
      <p:ext uri="{BB962C8B-B14F-4D97-AF65-F5344CB8AC3E}">
        <p14:creationId xmlns:p14="http://schemas.microsoft.com/office/powerpoint/2010/main" val="37840149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0" y="0"/>
            <a:ext cx="12192000" cy="1076377"/>
          </a:xfrm>
          <a:prstGeom prst="rect">
            <a:avLst/>
          </a:prstGeom>
          <a:solidFill>
            <a:srgbClr val="2E2A4F"/>
          </a:solidFill>
          <a:ln w="31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ln w="3175">
                  <a:solidFill>
                    <a:schemeClr val="bg1">
                      <a:lumMod val="75000"/>
                    </a:schemeClr>
                  </a:solidFill>
                </a:ln>
                <a:solidFill>
                  <a:schemeClr val="bg1"/>
                </a:solidFill>
                <a:latin typeface="Gill Sans MT" panose="020B0502020104020203" pitchFamily="34" charset="0"/>
                <a:ea typeface="Roboto" panose="02000000000000000000" pitchFamily="2" charset="0"/>
              </a:rPr>
              <a:t>Steps for the Future</a:t>
            </a:r>
            <a:endParaRPr lang="en-US" sz="4800" dirty="0">
              <a:ln w="3175">
                <a:solidFill>
                  <a:schemeClr val="bg1">
                    <a:lumMod val="75000"/>
                  </a:schemeClr>
                </a:solidFill>
              </a:ln>
              <a:solidFill>
                <a:schemeClr val="bg1"/>
              </a:solidFill>
              <a:latin typeface="Gill Sans MT" panose="020B0502020104020203" pitchFamily="34" charset="0"/>
              <a:ea typeface="Roboto" panose="02000000000000000000" pitchFamily="2" charset="0"/>
            </a:endParaRPr>
          </a:p>
        </p:txBody>
      </p:sp>
      <p:sp>
        <p:nvSpPr>
          <p:cNvPr id="6" name="Content Placeholder 2"/>
          <p:cNvSpPr txBox="1">
            <a:spLocks/>
          </p:cNvSpPr>
          <p:nvPr/>
        </p:nvSpPr>
        <p:spPr>
          <a:xfrm>
            <a:off x="5347252" y="1406525"/>
            <a:ext cx="6182138"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0"/>
              </a:spcAft>
            </a:pPr>
            <a:r>
              <a:rPr lang="en-US" sz="3600" dirty="0" smtClean="0">
                <a:solidFill>
                  <a:schemeClr val="bg2">
                    <a:lumMod val="25000"/>
                  </a:schemeClr>
                </a:solidFill>
                <a:latin typeface="Gill Sans MT" panose="020B0502020104020203" pitchFamily="34" charset="0"/>
              </a:rPr>
              <a:t>Decompose Dataset for Agency and Request Models</a:t>
            </a:r>
          </a:p>
          <a:p>
            <a:pPr>
              <a:lnSpc>
                <a:spcPct val="100000"/>
              </a:lnSpc>
              <a:spcBef>
                <a:spcPts val="0"/>
              </a:spcBef>
              <a:spcAft>
                <a:spcPts val="3000"/>
              </a:spcAft>
            </a:pPr>
            <a:r>
              <a:rPr lang="en-US" sz="3600" dirty="0" err="1" smtClean="0">
                <a:solidFill>
                  <a:schemeClr val="bg2">
                    <a:lumMod val="25000"/>
                  </a:schemeClr>
                </a:solidFill>
                <a:latin typeface="Gill Sans MT" panose="020B0502020104020203" pitchFamily="34" charset="0"/>
              </a:rPr>
              <a:t>Geolocate</a:t>
            </a:r>
            <a:r>
              <a:rPr lang="en-US" sz="3600" dirty="0" smtClean="0">
                <a:solidFill>
                  <a:schemeClr val="bg2">
                    <a:lumMod val="25000"/>
                  </a:schemeClr>
                </a:solidFill>
                <a:latin typeface="Gill Sans MT" panose="020B0502020104020203" pitchFamily="34" charset="0"/>
              </a:rPr>
              <a:t> Requests to Search for </a:t>
            </a:r>
            <a:r>
              <a:rPr lang="en-US" sz="3600" dirty="0" err="1" smtClean="0">
                <a:solidFill>
                  <a:schemeClr val="bg2">
                    <a:lumMod val="25000"/>
                  </a:schemeClr>
                </a:solidFill>
                <a:latin typeface="Gill Sans MT" panose="020B0502020104020203" pitchFamily="34" charset="0"/>
              </a:rPr>
              <a:t>Covariants</a:t>
            </a:r>
            <a:endParaRPr lang="en-US" sz="3600" dirty="0" smtClean="0">
              <a:solidFill>
                <a:schemeClr val="bg2">
                  <a:lumMod val="25000"/>
                </a:schemeClr>
              </a:solidFill>
              <a:latin typeface="Gill Sans MT" panose="020B0502020104020203" pitchFamily="34" charset="0"/>
            </a:endParaRPr>
          </a:p>
          <a:p>
            <a:pPr>
              <a:lnSpc>
                <a:spcPct val="100000"/>
              </a:lnSpc>
              <a:spcBef>
                <a:spcPts val="0"/>
              </a:spcBef>
              <a:spcAft>
                <a:spcPts val="3000"/>
              </a:spcAft>
            </a:pPr>
            <a:r>
              <a:rPr lang="en-US" sz="3600" dirty="0" smtClean="0">
                <a:solidFill>
                  <a:schemeClr val="bg2">
                    <a:lumMod val="25000"/>
                  </a:schemeClr>
                </a:solidFill>
                <a:latin typeface="Gill Sans MT" panose="020B0502020104020203" pitchFamily="34" charset="0"/>
              </a:rPr>
              <a:t>Public Campaign to Enhance Usage to Enrich </a:t>
            </a:r>
            <a:r>
              <a:rPr lang="en-US" sz="3600" dirty="0" smtClean="0">
                <a:solidFill>
                  <a:schemeClr val="bg2">
                    <a:lumMod val="25000"/>
                  </a:schemeClr>
                </a:solidFill>
                <a:latin typeface="Gill Sans MT" panose="020B0502020104020203" pitchFamily="34" charset="0"/>
              </a:rPr>
              <a:t>Data</a:t>
            </a:r>
            <a:r>
              <a:rPr lang="en-US" sz="3600" dirty="0" smtClean="0">
                <a:solidFill>
                  <a:schemeClr val="bg2">
                    <a:lumMod val="25000"/>
                  </a:schemeClr>
                </a:solidFill>
                <a:latin typeface="Gill Sans MT" panose="020B0502020104020203" pitchFamily="34" charset="0"/>
              </a:rPr>
              <a:t/>
            </a:r>
            <a:br>
              <a:rPr lang="en-US" sz="3600" dirty="0" smtClean="0">
                <a:solidFill>
                  <a:schemeClr val="bg2">
                    <a:lumMod val="25000"/>
                  </a:schemeClr>
                </a:solidFill>
                <a:latin typeface="Gill Sans MT" panose="020B0502020104020203" pitchFamily="34" charset="0"/>
              </a:rPr>
            </a:br>
            <a:endParaRPr lang="en-US" sz="3600" dirty="0">
              <a:solidFill>
                <a:schemeClr val="bg2">
                  <a:lumMod val="25000"/>
                </a:schemeClr>
              </a:solidFill>
              <a:latin typeface="Gill Sans MT" panose="020B05020201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76377"/>
            <a:ext cx="5163739" cy="5781623"/>
          </a:xfrm>
          <a:prstGeom prst="rect">
            <a:avLst/>
          </a:prstGeom>
        </p:spPr>
      </p:pic>
    </p:spTree>
    <p:extLst>
      <p:ext uri="{BB962C8B-B14F-4D97-AF65-F5344CB8AC3E}">
        <p14:creationId xmlns:p14="http://schemas.microsoft.com/office/powerpoint/2010/main" val="8433283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12192000" cy="1076377"/>
          </a:xfrm>
          <a:prstGeom prst="rect">
            <a:avLst/>
          </a:prstGeom>
          <a:solidFill>
            <a:srgbClr val="2E2A4F"/>
          </a:solidFill>
          <a:ln w="31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ln w="3175">
                  <a:solidFill>
                    <a:schemeClr val="bg1">
                      <a:lumMod val="75000"/>
                    </a:schemeClr>
                  </a:solidFill>
                </a:ln>
                <a:solidFill>
                  <a:schemeClr val="bg1"/>
                </a:solidFill>
                <a:latin typeface="Gill Sans MT" panose="020B0502020104020203" pitchFamily="34" charset="0"/>
                <a:ea typeface="Roboto" panose="02000000000000000000" pitchFamily="2" charset="0"/>
              </a:rPr>
              <a:t>Questions?</a:t>
            </a:r>
            <a:endParaRPr lang="en-US" sz="4800" dirty="0">
              <a:ln w="3175">
                <a:solidFill>
                  <a:schemeClr val="bg1">
                    <a:lumMod val="75000"/>
                  </a:schemeClr>
                </a:solidFill>
              </a:ln>
              <a:solidFill>
                <a:schemeClr val="bg1"/>
              </a:solidFill>
              <a:latin typeface="Gill Sans MT" panose="020B0502020104020203" pitchFamily="34" charset="0"/>
              <a:ea typeface="Roboto" panose="02000000000000000000" pitchFamily="2" charset="0"/>
            </a:endParaRPr>
          </a:p>
        </p:txBody>
      </p:sp>
      <p:pic>
        <p:nvPicPr>
          <p:cNvPr id="8" name="Picture 7"/>
          <p:cNvPicPr>
            <a:picLocks noChangeAspect="1"/>
          </p:cNvPicPr>
          <p:nvPr/>
        </p:nvPicPr>
        <p:blipFill rotWithShape="1">
          <a:blip r:embed="rId3"/>
          <a:srcRect t="19997" r="-295" b="8326"/>
          <a:stretch/>
        </p:blipFill>
        <p:spPr>
          <a:xfrm>
            <a:off x="30053" y="1076378"/>
            <a:ext cx="12180234" cy="5781622"/>
          </a:xfrm>
          <a:prstGeom prst="rect">
            <a:avLst/>
          </a:prstGeom>
        </p:spPr>
      </p:pic>
    </p:spTree>
    <p:extLst>
      <p:ext uri="{BB962C8B-B14F-4D97-AF65-F5344CB8AC3E}">
        <p14:creationId xmlns:p14="http://schemas.microsoft.com/office/powerpoint/2010/main" val="37298284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1076377"/>
          </a:xfrm>
          <a:prstGeom prst="rect">
            <a:avLst/>
          </a:prstGeom>
          <a:solidFill>
            <a:srgbClr val="2E2A4F"/>
          </a:solidFill>
          <a:ln w="3175">
            <a:noFill/>
          </a:ln>
        </p:spPr>
        <p:txBody>
          <a:bodyPr anchor="ctr" anchorCtr="0">
            <a:normAutofit/>
          </a:bodyPr>
          <a:lstStyle/>
          <a:p>
            <a:pPr algn="ctr"/>
            <a:r>
              <a:rPr lang="en-US" sz="4800" dirty="0" smtClean="0">
                <a:ln w="3175">
                  <a:solidFill>
                    <a:schemeClr val="bg1">
                      <a:lumMod val="75000"/>
                    </a:schemeClr>
                  </a:solidFill>
                </a:ln>
                <a:solidFill>
                  <a:schemeClr val="bg1"/>
                </a:solidFill>
                <a:latin typeface="Gill Sans MT" panose="020B0502020104020203" pitchFamily="34" charset="0"/>
                <a:ea typeface="Roboto" panose="02000000000000000000" pitchFamily="2" charset="0"/>
              </a:rPr>
              <a:t>Accurate Forecasting to Serve the City</a:t>
            </a:r>
            <a:endParaRPr lang="en-US" sz="4800" dirty="0">
              <a:ln w="3175">
                <a:solidFill>
                  <a:schemeClr val="bg1">
                    <a:lumMod val="75000"/>
                  </a:schemeClr>
                </a:solidFill>
              </a:ln>
              <a:solidFill>
                <a:schemeClr val="bg1"/>
              </a:solidFill>
              <a:latin typeface="Gill Sans MT" panose="020B0502020104020203" pitchFamily="34" charset="0"/>
              <a:ea typeface="Roboto" panose="02000000000000000000" pitchFamily="2"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08" y="1421917"/>
            <a:ext cx="3590142" cy="3418440"/>
          </a:xfrm>
          <a:prstGeom prst="rect">
            <a:avLst/>
          </a:prstGeom>
        </p:spPr>
      </p:pic>
      <p:sp>
        <p:nvSpPr>
          <p:cNvPr id="7" name="Content Placeholder 2"/>
          <p:cNvSpPr txBox="1">
            <a:spLocks/>
          </p:cNvSpPr>
          <p:nvPr/>
        </p:nvSpPr>
        <p:spPr>
          <a:xfrm>
            <a:off x="4256700" y="1406525"/>
            <a:ext cx="7471473"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0"/>
              </a:spcAft>
            </a:pPr>
            <a:r>
              <a:rPr lang="en-US" sz="3600" dirty="0" smtClean="0">
                <a:solidFill>
                  <a:schemeClr val="bg2">
                    <a:lumMod val="25000"/>
                  </a:schemeClr>
                </a:solidFill>
                <a:latin typeface="Gill Sans MT" panose="020B0502020104020203" pitchFamily="34" charset="0"/>
              </a:rPr>
              <a:t>High and growing demand placing greater burden</a:t>
            </a:r>
          </a:p>
          <a:p>
            <a:pPr>
              <a:lnSpc>
                <a:spcPct val="100000"/>
              </a:lnSpc>
              <a:spcBef>
                <a:spcPts val="0"/>
              </a:spcBef>
              <a:spcAft>
                <a:spcPts val="3000"/>
              </a:spcAft>
            </a:pPr>
            <a:r>
              <a:rPr lang="en-US" sz="3600" dirty="0" smtClean="0">
                <a:solidFill>
                  <a:schemeClr val="bg2">
                    <a:lumMod val="25000"/>
                  </a:schemeClr>
                </a:solidFill>
                <a:latin typeface="Gill Sans MT" panose="020B0502020104020203" pitchFamily="34" charset="0"/>
              </a:rPr>
              <a:t>Volatile usage that is hard to predict</a:t>
            </a:r>
          </a:p>
          <a:p>
            <a:pPr>
              <a:lnSpc>
                <a:spcPct val="100000"/>
              </a:lnSpc>
              <a:spcBef>
                <a:spcPts val="0"/>
              </a:spcBef>
              <a:spcAft>
                <a:spcPts val="3000"/>
              </a:spcAft>
            </a:pPr>
            <a:r>
              <a:rPr lang="en-US" sz="3600" b="1" dirty="0" smtClean="0">
                <a:solidFill>
                  <a:schemeClr val="bg2">
                    <a:lumMod val="25000"/>
                  </a:schemeClr>
                </a:solidFill>
                <a:latin typeface="Gill Sans MT" panose="020B0502020104020203" pitchFamily="34" charset="0"/>
              </a:rPr>
              <a:t>Forecasting to anticipate usage improves accuracy by up to 54%</a:t>
            </a:r>
            <a:endParaRPr lang="en-US" sz="3600" b="1" dirty="0">
              <a:solidFill>
                <a:schemeClr val="bg2">
                  <a:lumMod val="25000"/>
                </a:schemeClr>
              </a:solidFill>
              <a:latin typeface="Gill Sans MT" panose="020B0502020104020203" pitchFamily="34" charset="0"/>
            </a:endParaRPr>
          </a:p>
        </p:txBody>
      </p:sp>
    </p:spTree>
    <p:extLst>
      <p:ext uri="{BB962C8B-B14F-4D97-AF65-F5344CB8AC3E}">
        <p14:creationId xmlns:p14="http://schemas.microsoft.com/office/powerpoint/2010/main" val="3019033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1076377"/>
          </a:xfrm>
          <a:prstGeom prst="rect">
            <a:avLst/>
          </a:prstGeom>
          <a:solidFill>
            <a:srgbClr val="2E2A4F"/>
          </a:solidFill>
          <a:ln w="3175">
            <a:noFill/>
          </a:ln>
        </p:spPr>
        <p:txBody>
          <a:bodyPr anchor="ctr" anchorCtr="0">
            <a:normAutofit/>
          </a:bodyPr>
          <a:lstStyle/>
          <a:p>
            <a:pPr algn="ctr"/>
            <a:r>
              <a:rPr lang="en-US" sz="4800" dirty="0" smtClean="0">
                <a:ln w="3175">
                  <a:solidFill>
                    <a:schemeClr val="bg1">
                      <a:lumMod val="75000"/>
                    </a:schemeClr>
                  </a:solidFill>
                </a:ln>
                <a:solidFill>
                  <a:schemeClr val="bg1"/>
                </a:solidFill>
                <a:latin typeface="Gill Sans MT" panose="020B0502020104020203" pitchFamily="34" charset="0"/>
                <a:ea typeface="Roboto" panose="02000000000000000000" pitchFamily="2" charset="0"/>
              </a:rPr>
              <a:t>311 Connects NYC Residents to the City </a:t>
            </a:r>
            <a:endParaRPr lang="en-US" sz="4800" dirty="0">
              <a:ln w="3175">
                <a:solidFill>
                  <a:schemeClr val="bg1">
                    <a:lumMod val="75000"/>
                  </a:schemeClr>
                </a:solidFill>
              </a:ln>
              <a:solidFill>
                <a:schemeClr val="bg1"/>
              </a:solidFill>
              <a:latin typeface="Gill Sans MT" panose="020B0502020104020203" pitchFamily="34" charset="0"/>
              <a:ea typeface="Roboto" panose="02000000000000000000" pitchFamily="2" charset="0"/>
            </a:endParaRPr>
          </a:p>
        </p:txBody>
      </p:sp>
      <p:sp>
        <p:nvSpPr>
          <p:cNvPr id="3" name="Content Placeholder 2"/>
          <p:cNvSpPr>
            <a:spLocks noGrp="1"/>
          </p:cNvSpPr>
          <p:nvPr>
            <p:ph idx="4294967295"/>
          </p:nvPr>
        </p:nvSpPr>
        <p:spPr>
          <a:xfrm>
            <a:off x="469900" y="1406525"/>
            <a:ext cx="5740400" cy="4351338"/>
          </a:xfrm>
          <a:prstGeom prst="rect">
            <a:avLst/>
          </a:prstGeom>
        </p:spPr>
        <p:txBody>
          <a:bodyPr>
            <a:noAutofit/>
          </a:bodyPr>
          <a:lstStyle/>
          <a:p>
            <a:pPr>
              <a:lnSpc>
                <a:spcPct val="100000"/>
              </a:lnSpc>
              <a:spcBef>
                <a:spcPts val="0"/>
              </a:spcBef>
              <a:spcAft>
                <a:spcPts val="3000"/>
              </a:spcAft>
            </a:pPr>
            <a:r>
              <a:rPr lang="en-US" sz="3600" dirty="0" smtClean="0">
                <a:solidFill>
                  <a:schemeClr val="bg2">
                    <a:lumMod val="25000"/>
                  </a:schemeClr>
                </a:solidFill>
                <a:latin typeface="Gill Sans MT" panose="020B0502020104020203" pitchFamily="34" charset="0"/>
              </a:rPr>
              <a:t>Streamlines access to City</a:t>
            </a:r>
            <a:endParaRPr lang="en-US" sz="3600" dirty="0">
              <a:solidFill>
                <a:schemeClr val="bg2">
                  <a:lumMod val="25000"/>
                </a:schemeClr>
              </a:solidFill>
              <a:latin typeface="Gill Sans MT" panose="020B0502020104020203" pitchFamily="34" charset="0"/>
            </a:endParaRPr>
          </a:p>
          <a:p>
            <a:pPr>
              <a:lnSpc>
                <a:spcPct val="100000"/>
              </a:lnSpc>
              <a:spcBef>
                <a:spcPts val="0"/>
              </a:spcBef>
              <a:spcAft>
                <a:spcPts val="3000"/>
              </a:spcAft>
            </a:pPr>
            <a:r>
              <a:rPr lang="en-US" sz="3600" dirty="0" smtClean="0">
                <a:solidFill>
                  <a:schemeClr val="bg2">
                    <a:lumMod val="25000"/>
                  </a:schemeClr>
                </a:solidFill>
                <a:latin typeface="Gill Sans MT" panose="020B0502020104020203" pitchFamily="34" charset="0"/>
              </a:rPr>
              <a:t>Reduces City’s costs</a:t>
            </a:r>
          </a:p>
          <a:p>
            <a:pPr>
              <a:lnSpc>
                <a:spcPct val="100000"/>
              </a:lnSpc>
              <a:spcBef>
                <a:spcPts val="0"/>
              </a:spcBef>
              <a:spcAft>
                <a:spcPts val="3000"/>
              </a:spcAft>
            </a:pPr>
            <a:r>
              <a:rPr lang="en-US" sz="3600" dirty="0" smtClean="0">
                <a:solidFill>
                  <a:schemeClr val="bg2">
                    <a:lumMod val="25000"/>
                  </a:schemeClr>
                </a:solidFill>
                <a:latin typeface="Gill Sans MT" panose="020B0502020104020203" pitchFamily="34" charset="0"/>
              </a:rPr>
              <a:t>Improves quality of life</a:t>
            </a:r>
          </a:p>
          <a:p>
            <a:pPr>
              <a:lnSpc>
                <a:spcPct val="100000"/>
              </a:lnSpc>
              <a:spcBef>
                <a:spcPts val="0"/>
              </a:spcBef>
              <a:spcAft>
                <a:spcPts val="3000"/>
              </a:spcAft>
            </a:pPr>
            <a:r>
              <a:rPr lang="en-US" sz="3600" dirty="0" smtClean="0">
                <a:solidFill>
                  <a:schemeClr val="bg2">
                    <a:lumMod val="25000"/>
                  </a:schemeClr>
                </a:solidFill>
                <a:latin typeface="Gill Sans MT" panose="020B0502020104020203" pitchFamily="34" charset="0"/>
              </a:rPr>
              <a:t>Improves satisfaction</a:t>
            </a:r>
            <a:endParaRPr lang="en-US" sz="3600" dirty="0">
              <a:solidFill>
                <a:schemeClr val="bg2">
                  <a:lumMod val="25000"/>
                </a:schemeClr>
              </a:solidFill>
              <a:latin typeface="Gill Sans MT" panose="020B0502020104020203" pitchFamily="34" charset="0"/>
            </a:endParaRPr>
          </a:p>
        </p:txBody>
      </p:sp>
      <p:pic>
        <p:nvPicPr>
          <p:cNvPr id="4" name="Picture 3"/>
          <p:cNvPicPr>
            <a:picLocks noChangeAspect="1"/>
          </p:cNvPicPr>
          <p:nvPr/>
        </p:nvPicPr>
        <p:blipFill>
          <a:blip r:embed="rId3"/>
          <a:stretch>
            <a:fillRect/>
          </a:stretch>
        </p:blipFill>
        <p:spPr>
          <a:xfrm>
            <a:off x="6617212" y="1076378"/>
            <a:ext cx="5578643" cy="5781622"/>
          </a:xfrm>
          <a:prstGeom prst="rect">
            <a:avLst/>
          </a:prstGeom>
          <a:solidFill>
            <a:schemeClr val="bg1"/>
          </a:solidFill>
          <a:effectLst>
            <a:softEdge rad="0"/>
          </a:effectLst>
        </p:spPr>
      </p:pic>
    </p:spTree>
    <p:extLst>
      <p:ext uri="{BB962C8B-B14F-4D97-AF65-F5344CB8AC3E}">
        <p14:creationId xmlns:p14="http://schemas.microsoft.com/office/powerpoint/2010/main" val="31473621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pic>
        <p:nvPicPr>
          <p:cNvPr id="29" name="Picture 28"/>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201153" y="1353311"/>
            <a:ext cx="11695737" cy="5146880"/>
          </a:xfrm>
          <a:prstGeom prst="rect">
            <a:avLst/>
          </a:prstGeom>
        </p:spPr>
      </p:pic>
      <p:sp>
        <p:nvSpPr>
          <p:cNvPr id="4" name="Title 1"/>
          <p:cNvSpPr txBox="1">
            <a:spLocks/>
          </p:cNvSpPr>
          <p:nvPr/>
        </p:nvSpPr>
        <p:spPr>
          <a:xfrm>
            <a:off x="0" y="0"/>
            <a:ext cx="12192000" cy="1076377"/>
          </a:xfrm>
          <a:prstGeom prst="rect">
            <a:avLst/>
          </a:prstGeom>
          <a:solidFill>
            <a:srgbClr val="2E2A4F"/>
          </a:solidFill>
          <a:ln w="31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ln w="3175">
                  <a:solidFill>
                    <a:schemeClr val="bg1">
                      <a:lumMod val="75000"/>
                    </a:schemeClr>
                  </a:solidFill>
                </a:ln>
                <a:solidFill>
                  <a:schemeClr val="bg1"/>
                </a:solidFill>
                <a:latin typeface="Gill Sans MT" panose="020B0502020104020203" pitchFamily="34" charset="0"/>
                <a:ea typeface="Roboto" panose="02000000000000000000" pitchFamily="2" charset="0"/>
              </a:rPr>
              <a:t>Usage is Increasing and Volatile</a:t>
            </a:r>
            <a:endParaRPr lang="en-US" sz="4800" dirty="0">
              <a:ln w="3175">
                <a:solidFill>
                  <a:schemeClr val="bg1">
                    <a:lumMod val="75000"/>
                  </a:schemeClr>
                </a:solidFill>
              </a:ln>
              <a:solidFill>
                <a:schemeClr val="bg1"/>
              </a:solidFill>
              <a:latin typeface="Gill Sans MT" panose="020B0502020104020203" pitchFamily="34" charset="0"/>
              <a:ea typeface="Roboto" panose="02000000000000000000" pitchFamily="2" charset="0"/>
            </a:endParaRPr>
          </a:p>
        </p:txBody>
      </p:sp>
      <p:cxnSp>
        <p:nvCxnSpPr>
          <p:cNvPr id="18" name="Straight Arrow Connector 17"/>
          <p:cNvCxnSpPr/>
          <p:nvPr/>
        </p:nvCxnSpPr>
        <p:spPr>
          <a:xfrm flipV="1">
            <a:off x="8080513" y="1744717"/>
            <a:ext cx="705678" cy="392196"/>
          </a:xfrm>
          <a:prstGeom prst="straightConnector1">
            <a:avLst/>
          </a:prstGeom>
          <a:ln w="6350">
            <a:solidFill>
              <a:srgbClr val="796987"/>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426099" y="2011711"/>
            <a:ext cx="1727200" cy="923330"/>
          </a:xfrm>
          <a:prstGeom prst="rect">
            <a:avLst/>
          </a:prstGeom>
          <a:solidFill>
            <a:srgbClr val="F0F0F0"/>
          </a:solidFill>
          <a:ln>
            <a:solidFill>
              <a:srgbClr val="796987"/>
            </a:solidFill>
          </a:ln>
        </p:spPr>
        <p:txBody>
          <a:bodyPr wrap="square" rtlCol="0">
            <a:spAutoFit/>
          </a:bodyPr>
          <a:lstStyle/>
          <a:p>
            <a:r>
              <a:rPr lang="en-US" dirty="0" smtClean="0">
                <a:solidFill>
                  <a:srgbClr val="796987"/>
                </a:solidFill>
                <a:latin typeface="Gill Sans MT" panose="020B0502020104020203" pitchFamily="34" charset="0"/>
              </a:rPr>
              <a:t>August </a:t>
            </a:r>
            <a:r>
              <a:rPr lang="en-US" dirty="0">
                <a:solidFill>
                  <a:srgbClr val="796987"/>
                </a:solidFill>
                <a:latin typeface="Gill Sans MT" panose="020B0502020104020203" pitchFamily="34" charset="0"/>
              </a:rPr>
              <a:t>4</a:t>
            </a:r>
            <a:r>
              <a:rPr lang="en-US" dirty="0" smtClean="0">
                <a:solidFill>
                  <a:srgbClr val="796987"/>
                </a:solidFill>
                <a:latin typeface="Gill Sans MT" panose="020B0502020104020203" pitchFamily="34" charset="0"/>
              </a:rPr>
              <a:t>, 2020</a:t>
            </a:r>
            <a:endParaRPr lang="en-US" dirty="0" smtClean="0">
              <a:solidFill>
                <a:srgbClr val="796987"/>
              </a:solidFill>
              <a:latin typeface="Gill Sans MT" panose="020B0502020104020203" pitchFamily="34" charset="0"/>
            </a:endParaRPr>
          </a:p>
          <a:p>
            <a:r>
              <a:rPr lang="en-US" dirty="0" smtClean="0">
                <a:solidFill>
                  <a:srgbClr val="796987"/>
                </a:solidFill>
                <a:latin typeface="Gill Sans MT" panose="020B0502020104020203" pitchFamily="34" charset="0"/>
              </a:rPr>
              <a:t>Hurricane </a:t>
            </a:r>
            <a:r>
              <a:rPr lang="en-US" dirty="0" smtClean="0">
                <a:solidFill>
                  <a:srgbClr val="796987"/>
                </a:solidFill>
                <a:latin typeface="Gill Sans MT" panose="020B0502020104020203" pitchFamily="34" charset="0"/>
              </a:rPr>
              <a:t>Isaias</a:t>
            </a:r>
            <a:endParaRPr lang="en-US" dirty="0" smtClean="0">
              <a:solidFill>
                <a:srgbClr val="796987"/>
              </a:solidFill>
              <a:latin typeface="Gill Sans MT" panose="020B0502020104020203" pitchFamily="34" charset="0"/>
            </a:endParaRPr>
          </a:p>
          <a:p>
            <a:r>
              <a:rPr lang="en-US" dirty="0" smtClean="0">
                <a:solidFill>
                  <a:srgbClr val="796987"/>
                </a:solidFill>
                <a:latin typeface="Gill Sans MT" panose="020B0502020104020203" pitchFamily="34" charset="0"/>
              </a:rPr>
              <a:t>22,904 calls</a:t>
            </a:r>
            <a:endParaRPr lang="en-US" dirty="0">
              <a:solidFill>
                <a:srgbClr val="796987"/>
              </a:solidFill>
              <a:latin typeface="Gill Sans MT" panose="020B0502020104020203" pitchFamily="34" charset="0"/>
            </a:endParaRPr>
          </a:p>
        </p:txBody>
      </p:sp>
      <p:sp>
        <p:nvSpPr>
          <p:cNvPr id="30" name="TextBox 29"/>
          <p:cNvSpPr txBox="1"/>
          <p:nvPr/>
        </p:nvSpPr>
        <p:spPr>
          <a:xfrm>
            <a:off x="2451800" y="2011711"/>
            <a:ext cx="1727200" cy="646331"/>
          </a:xfrm>
          <a:prstGeom prst="rect">
            <a:avLst/>
          </a:prstGeom>
          <a:solidFill>
            <a:srgbClr val="F0F0F0"/>
          </a:solidFill>
          <a:ln>
            <a:solidFill>
              <a:srgbClr val="796987"/>
            </a:solidFill>
          </a:ln>
        </p:spPr>
        <p:txBody>
          <a:bodyPr wrap="square" rtlCol="0">
            <a:spAutoFit/>
          </a:bodyPr>
          <a:lstStyle/>
          <a:p>
            <a:r>
              <a:rPr lang="en-US" dirty="0" smtClean="0">
                <a:solidFill>
                  <a:srgbClr val="796987"/>
                </a:solidFill>
                <a:latin typeface="Gill Sans MT" panose="020B0502020104020203" pitchFamily="34" charset="0"/>
              </a:rPr>
              <a:t>March 9, 2013</a:t>
            </a:r>
          </a:p>
          <a:p>
            <a:r>
              <a:rPr lang="en-US" dirty="0" smtClean="0">
                <a:solidFill>
                  <a:srgbClr val="796987"/>
                </a:solidFill>
                <a:latin typeface="Gill Sans MT" panose="020B0502020104020203" pitchFamily="34" charset="0"/>
              </a:rPr>
              <a:t>311 App Release</a:t>
            </a:r>
            <a:endParaRPr lang="en-US" dirty="0">
              <a:solidFill>
                <a:srgbClr val="796987"/>
              </a:solidFill>
              <a:latin typeface="Gill Sans MT" panose="020B0502020104020203" pitchFamily="34" charset="0"/>
            </a:endParaRPr>
          </a:p>
        </p:txBody>
      </p:sp>
    </p:spTree>
    <p:extLst>
      <p:ext uri="{BB962C8B-B14F-4D97-AF65-F5344CB8AC3E}">
        <p14:creationId xmlns:p14="http://schemas.microsoft.com/office/powerpoint/2010/main" val="597731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192000" cy="1076377"/>
          </a:xfrm>
          <a:prstGeom prst="rect">
            <a:avLst/>
          </a:prstGeom>
          <a:solidFill>
            <a:srgbClr val="2E2A4F"/>
          </a:solidFill>
          <a:ln w="3175">
            <a:noFill/>
          </a:ln>
        </p:spPr>
        <p:txBody>
          <a:bodyPr anchor="ctr" anchorCtr="0">
            <a:normAutofit/>
          </a:bodyPr>
          <a:lstStyle/>
          <a:p>
            <a:pPr algn="ctr"/>
            <a:r>
              <a:rPr lang="en-US" sz="4800" dirty="0" smtClean="0">
                <a:ln w="3175">
                  <a:solidFill>
                    <a:schemeClr val="bg1">
                      <a:lumMod val="75000"/>
                    </a:schemeClr>
                  </a:solidFill>
                </a:ln>
                <a:solidFill>
                  <a:schemeClr val="bg1"/>
                </a:solidFill>
                <a:latin typeface="Gill Sans MT" panose="020B0502020104020203" pitchFamily="34" charset="0"/>
                <a:ea typeface="Roboto" panose="02000000000000000000" pitchFamily="2" charset="0"/>
              </a:rPr>
              <a:t>Expectations are High</a:t>
            </a:r>
            <a:endParaRPr lang="en-US" sz="4800" dirty="0">
              <a:ln w="3175">
                <a:solidFill>
                  <a:schemeClr val="bg1">
                    <a:lumMod val="75000"/>
                  </a:schemeClr>
                </a:solidFill>
              </a:ln>
              <a:solidFill>
                <a:schemeClr val="bg1"/>
              </a:solidFill>
              <a:latin typeface="Gill Sans MT" panose="020B0502020104020203" pitchFamily="34" charset="0"/>
              <a:ea typeface="Roboto" panose="02000000000000000000" pitchFamily="2" charset="0"/>
            </a:endParaRPr>
          </a:p>
        </p:txBody>
      </p:sp>
      <p:sp>
        <p:nvSpPr>
          <p:cNvPr id="3" name="Content Placeholder 2"/>
          <p:cNvSpPr>
            <a:spLocks noGrp="1"/>
          </p:cNvSpPr>
          <p:nvPr>
            <p:ph idx="4294967295"/>
          </p:nvPr>
        </p:nvSpPr>
        <p:spPr>
          <a:xfrm>
            <a:off x="469900" y="1406525"/>
            <a:ext cx="5740400" cy="4351338"/>
          </a:xfrm>
          <a:prstGeom prst="rect">
            <a:avLst/>
          </a:prstGeom>
        </p:spPr>
        <p:txBody>
          <a:bodyPr>
            <a:noAutofit/>
          </a:bodyPr>
          <a:lstStyle/>
          <a:p>
            <a:pPr>
              <a:lnSpc>
                <a:spcPct val="100000"/>
              </a:lnSpc>
              <a:spcBef>
                <a:spcPts val="0"/>
              </a:spcBef>
              <a:spcAft>
                <a:spcPts val="3000"/>
              </a:spcAft>
            </a:pPr>
            <a:r>
              <a:rPr lang="en-US" sz="3600" dirty="0" smtClean="0">
                <a:solidFill>
                  <a:schemeClr val="bg2">
                    <a:lumMod val="25000"/>
                  </a:schemeClr>
                </a:solidFill>
                <a:latin typeface="Gill Sans MT" panose="020B0502020104020203" pitchFamily="34" charset="0"/>
              </a:rPr>
              <a:t>Increased usage =</a:t>
            </a:r>
            <a:br>
              <a:rPr lang="en-US" sz="3600" dirty="0" smtClean="0">
                <a:solidFill>
                  <a:schemeClr val="bg2">
                    <a:lumMod val="25000"/>
                  </a:schemeClr>
                </a:solidFill>
                <a:latin typeface="Gill Sans MT" panose="020B0502020104020203" pitchFamily="34" charset="0"/>
              </a:rPr>
            </a:br>
            <a:r>
              <a:rPr lang="en-US" sz="3600" dirty="0" smtClean="0">
                <a:solidFill>
                  <a:schemeClr val="bg2">
                    <a:lumMod val="25000"/>
                  </a:schemeClr>
                </a:solidFill>
                <a:latin typeface="Gill Sans MT" panose="020B0502020104020203" pitchFamily="34" charset="0"/>
              </a:rPr>
              <a:t/>
            </a:r>
            <a:br>
              <a:rPr lang="en-US" sz="3600" dirty="0" smtClean="0">
                <a:solidFill>
                  <a:schemeClr val="bg2">
                    <a:lumMod val="25000"/>
                  </a:schemeClr>
                </a:solidFill>
                <a:latin typeface="Gill Sans MT" panose="020B0502020104020203" pitchFamily="34" charset="0"/>
              </a:rPr>
            </a:br>
            <a:r>
              <a:rPr lang="en-US" sz="3600" dirty="0" smtClean="0">
                <a:solidFill>
                  <a:schemeClr val="bg2">
                    <a:lumMod val="25000"/>
                  </a:schemeClr>
                </a:solidFill>
                <a:latin typeface="Gill Sans MT" panose="020B0502020104020203" pitchFamily="34" charset="0"/>
              </a:rPr>
              <a:t>longer wait times =</a:t>
            </a:r>
            <a:br>
              <a:rPr lang="en-US" sz="3600" dirty="0" smtClean="0">
                <a:solidFill>
                  <a:schemeClr val="bg2">
                    <a:lumMod val="25000"/>
                  </a:schemeClr>
                </a:solidFill>
                <a:latin typeface="Gill Sans MT" panose="020B0502020104020203" pitchFamily="34" charset="0"/>
              </a:rPr>
            </a:br>
            <a:r>
              <a:rPr lang="en-US" sz="3600" dirty="0" smtClean="0">
                <a:solidFill>
                  <a:schemeClr val="bg2">
                    <a:lumMod val="25000"/>
                  </a:schemeClr>
                </a:solidFill>
                <a:latin typeface="Gill Sans MT" panose="020B0502020104020203" pitchFamily="34" charset="0"/>
              </a:rPr>
              <a:t/>
            </a:r>
            <a:br>
              <a:rPr lang="en-US" sz="3600" dirty="0" smtClean="0">
                <a:solidFill>
                  <a:schemeClr val="bg2">
                    <a:lumMod val="25000"/>
                  </a:schemeClr>
                </a:solidFill>
                <a:latin typeface="Gill Sans MT" panose="020B0502020104020203" pitchFamily="34" charset="0"/>
              </a:rPr>
            </a:br>
            <a:r>
              <a:rPr lang="en-US" sz="3600" dirty="0" smtClean="0">
                <a:solidFill>
                  <a:schemeClr val="bg2">
                    <a:lumMod val="25000"/>
                  </a:schemeClr>
                </a:solidFill>
                <a:latin typeface="Gill Sans MT" panose="020B0502020104020203" pitchFamily="34" charset="0"/>
              </a:rPr>
              <a:t>Angry New Yorkers</a:t>
            </a:r>
            <a:endParaRPr lang="en-US" sz="3600" dirty="0">
              <a:solidFill>
                <a:schemeClr val="bg2">
                  <a:lumMod val="25000"/>
                </a:schemeClr>
              </a:solidFill>
              <a:latin typeface="Gill Sans MT" panose="020B05020201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7035" y="1076376"/>
            <a:ext cx="6864965" cy="5781623"/>
          </a:xfrm>
          <a:prstGeom prst="rect">
            <a:avLst/>
          </a:prstGeom>
        </p:spPr>
      </p:pic>
    </p:spTree>
    <p:extLst>
      <p:ext uri="{BB962C8B-B14F-4D97-AF65-F5344CB8AC3E}">
        <p14:creationId xmlns:p14="http://schemas.microsoft.com/office/powerpoint/2010/main" val="25151243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12192000" cy="1076377"/>
          </a:xfrm>
          <a:prstGeom prst="rect">
            <a:avLst/>
          </a:prstGeom>
          <a:solidFill>
            <a:srgbClr val="2E2A4F"/>
          </a:solidFill>
          <a:ln w="31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ln w="3175">
                  <a:solidFill>
                    <a:schemeClr val="bg1">
                      <a:lumMod val="75000"/>
                    </a:schemeClr>
                  </a:solidFill>
                </a:ln>
                <a:solidFill>
                  <a:schemeClr val="bg1"/>
                </a:solidFill>
                <a:latin typeface="Gill Sans MT" panose="020B0502020104020203" pitchFamily="34" charset="0"/>
                <a:ea typeface="Roboto" panose="02000000000000000000" pitchFamily="2" charset="0"/>
              </a:rPr>
              <a:t>There are Many Agencies and Services…</a:t>
            </a:r>
            <a:endParaRPr lang="en-US" sz="4800" dirty="0">
              <a:ln w="3175">
                <a:solidFill>
                  <a:schemeClr val="bg1">
                    <a:lumMod val="75000"/>
                  </a:schemeClr>
                </a:solidFill>
              </a:ln>
              <a:solidFill>
                <a:schemeClr val="bg1"/>
              </a:solidFill>
              <a:latin typeface="Gill Sans MT" panose="020B0502020104020203" pitchFamily="34" charset="0"/>
              <a:ea typeface="Roboto" panose="02000000000000000000" pitchFamily="2" charset="0"/>
            </a:endParaRPr>
          </a:p>
        </p:txBody>
      </p:sp>
      <p:sp>
        <p:nvSpPr>
          <p:cNvPr id="5" name="Content Placeholder 2"/>
          <p:cNvSpPr txBox="1">
            <a:spLocks/>
          </p:cNvSpPr>
          <p:nvPr/>
        </p:nvSpPr>
        <p:spPr>
          <a:xfrm>
            <a:off x="1867370" y="1277317"/>
            <a:ext cx="1875735" cy="53160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3000"/>
              </a:spcAft>
              <a:buNone/>
            </a:pPr>
            <a:r>
              <a:rPr lang="en-US" sz="2400" u="sng" dirty="0" smtClean="0">
                <a:solidFill>
                  <a:schemeClr val="bg2">
                    <a:lumMod val="25000"/>
                  </a:schemeClr>
                </a:solidFill>
                <a:latin typeface="Gill Sans MT" panose="020B0502020104020203" pitchFamily="34" charset="0"/>
              </a:rPr>
              <a:t>Request</a:t>
            </a:r>
            <a:endParaRPr lang="en-US" sz="2400" u="sng" dirty="0">
              <a:solidFill>
                <a:schemeClr val="bg2">
                  <a:lumMod val="25000"/>
                </a:schemeClr>
              </a:solidFill>
              <a:latin typeface="Gill Sans MT" panose="020B0502020104020203" pitchFamily="34" charset="0"/>
            </a:endParaRPr>
          </a:p>
        </p:txBody>
      </p:sp>
      <p:sp>
        <p:nvSpPr>
          <p:cNvPr id="6" name="Content Placeholder 2"/>
          <p:cNvSpPr txBox="1">
            <a:spLocks/>
          </p:cNvSpPr>
          <p:nvPr/>
        </p:nvSpPr>
        <p:spPr>
          <a:xfrm>
            <a:off x="4621388" y="1277317"/>
            <a:ext cx="2951921" cy="53160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3000"/>
              </a:spcAft>
              <a:buNone/>
            </a:pPr>
            <a:r>
              <a:rPr lang="en-US" sz="2400" u="sng" dirty="0" smtClean="0">
                <a:solidFill>
                  <a:schemeClr val="bg2">
                    <a:lumMod val="25000"/>
                  </a:schemeClr>
                </a:solidFill>
                <a:latin typeface="Gill Sans MT" panose="020B0502020104020203" pitchFamily="34" charset="0"/>
              </a:rPr>
              <a:t>Agency</a:t>
            </a:r>
            <a:endParaRPr lang="en-US" sz="2400" u="sng" dirty="0">
              <a:solidFill>
                <a:schemeClr val="bg2">
                  <a:lumMod val="25000"/>
                </a:schemeClr>
              </a:solidFill>
              <a:latin typeface="Gill Sans MT" panose="020B0502020104020203" pitchFamily="34" charset="0"/>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7039" r="1965"/>
          <a:stretch/>
        </p:blipFill>
        <p:spPr>
          <a:xfrm>
            <a:off x="120037" y="1902172"/>
            <a:ext cx="11914899" cy="3279428"/>
          </a:xfrm>
          <a:prstGeom prst="rect">
            <a:avLst/>
          </a:prstGeom>
        </p:spPr>
      </p:pic>
      <p:sp>
        <p:nvSpPr>
          <p:cNvPr id="8" name="Content Placeholder 2"/>
          <p:cNvSpPr txBox="1">
            <a:spLocks/>
          </p:cNvSpPr>
          <p:nvPr/>
        </p:nvSpPr>
        <p:spPr>
          <a:xfrm>
            <a:off x="7932624" y="1292126"/>
            <a:ext cx="2951921" cy="53160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3000"/>
              </a:spcAft>
              <a:buNone/>
            </a:pPr>
            <a:r>
              <a:rPr lang="en-US" sz="2400" u="sng" dirty="0" smtClean="0">
                <a:solidFill>
                  <a:schemeClr val="bg2">
                    <a:lumMod val="25000"/>
                  </a:schemeClr>
                </a:solidFill>
                <a:latin typeface="Gill Sans MT" panose="020B0502020104020203" pitchFamily="34" charset="0"/>
              </a:rPr>
              <a:t>Subtype</a:t>
            </a:r>
            <a:endParaRPr lang="en-US" sz="2400" u="sng" dirty="0">
              <a:solidFill>
                <a:schemeClr val="bg2">
                  <a:lumMod val="25000"/>
                </a:schemeClr>
              </a:solidFill>
              <a:latin typeface="Gill Sans MT" panose="020B0502020104020203" pitchFamily="34" charset="0"/>
            </a:endParaRPr>
          </a:p>
        </p:txBody>
      </p:sp>
    </p:spTree>
    <p:extLst>
      <p:ext uri="{BB962C8B-B14F-4D97-AF65-F5344CB8AC3E}">
        <p14:creationId xmlns:p14="http://schemas.microsoft.com/office/powerpoint/2010/main" val="3947565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0" y="0"/>
            <a:ext cx="12192000" cy="1076377"/>
          </a:xfrm>
          <a:prstGeom prst="rect">
            <a:avLst/>
          </a:prstGeom>
          <a:solidFill>
            <a:srgbClr val="2E2A4F"/>
          </a:solidFill>
          <a:ln w="31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ln w="3175">
                  <a:solidFill>
                    <a:schemeClr val="bg1">
                      <a:lumMod val="75000"/>
                    </a:schemeClr>
                  </a:solidFill>
                </a:ln>
                <a:solidFill>
                  <a:schemeClr val="bg1"/>
                </a:solidFill>
                <a:latin typeface="Gill Sans MT" panose="020B0502020104020203" pitchFamily="34" charset="0"/>
                <a:ea typeface="Roboto" panose="02000000000000000000" pitchFamily="2" charset="0"/>
              </a:rPr>
              <a:t>…With Limited Predictable Patterns</a:t>
            </a:r>
            <a:endParaRPr lang="en-US" sz="4800" dirty="0">
              <a:ln w="3175">
                <a:solidFill>
                  <a:schemeClr val="bg1">
                    <a:lumMod val="75000"/>
                  </a:schemeClr>
                </a:solidFill>
              </a:ln>
              <a:solidFill>
                <a:schemeClr val="bg1"/>
              </a:solidFill>
              <a:latin typeface="Gill Sans MT" panose="020B0502020104020203" pitchFamily="34" charset="0"/>
              <a:ea typeface="Roboto" panose="02000000000000000000" pitchFamily="2" charset="0"/>
            </a:endParaRPr>
          </a:p>
        </p:txBody>
      </p:sp>
      <p:pic>
        <p:nvPicPr>
          <p:cNvPr id="6" name="Picture 5"/>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199769" y="1441238"/>
            <a:ext cx="11697369" cy="5146389"/>
          </a:xfrm>
          <a:prstGeom prst="rect">
            <a:avLst/>
          </a:prstGeom>
        </p:spPr>
      </p:pic>
    </p:spTree>
    <p:extLst>
      <p:ext uri="{BB962C8B-B14F-4D97-AF65-F5344CB8AC3E}">
        <p14:creationId xmlns:p14="http://schemas.microsoft.com/office/powerpoint/2010/main" val="31632737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0" y="0"/>
            <a:ext cx="12192000" cy="1076377"/>
          </a:xfrm>
          <a:prstGeom prst="rect">
            <a:avLst/>
          </a:prstGeom>
          <a:solidFill>
            <a:srgbClr val="2E2A4F"/>
          </a:solidFill>
          <a:ln w="31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ln w="3175">
                  <a:solidFill>
                    <a:schemeClr val="bg1">
                      <a:lumMod val="75000"/>
                    </a:schemeClr>
                  </a:solidFill>
                </a:ln>
                <a:solidFill>
                  <a:schemeClr val="bg1"/>
                </a:solidFill>
                <a:latin typeface="Gill Sans MT" panose="020B0502020104020203" pitchFamily="34" charset="0"/>
                <a:ea typeface="Roboto" panose="02000000000000000000" pitchFamily="2" charset="0"/>
              </a:rPr>
              <a:t>Goal: Forecast for Next Day, Week, Month</a:t>
            </a:r>
            <a:endParaRPr lang="en-US" sz="4800" dirty="0">
              <a:ln w="3175">
                <a:solidFill>
                  <a:schemeClr val="bg1">
                    <a:lumMod val="75000"/>
                  </a:schemeClr>
                </a:solidFill>
              </a:ln>
              <a:solidFill>
                <a:schemeClr val="bg1"/>
              </a:solidFill>
              <a:latin typeface="Gill Sans MT" panose="020B0502020104020203" pitchFamily="34" charset="0"/>
              <a:ea typeface="Roboto" panose="02000000000000000000" pitchFamily="2" charset="0"/>
            </a:endParaRPr>
          </a:p>
        </p:txBody>
      </p:sp>
      <p:sp>
        <p:nvSpPr>
          <p:cNvPr id="14" name="Content Placeholder 2"/>
          <p:cNvSpPr txBox="1">
            <a:spLocks/>
          </p:cNvSpPr>
          <p:nvPr/>
        </p:nvSpPr>
        <p:spPr>
          <a:xfrm>
            <a:off x="7877263" y="1406525"/>
            <a:ext cx="4018326"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0"/>
              </a:spcAft>
            </a:pPr>
            <a:r>
              <a:rPr lang="en-US" sz="3200" u="sng" dirty="0" smtClean="0">
                <a:solidFill>
                  <a:schemeClr val="bg2">
                    <a:lumMod val="25000"/>
                  </a:schemeClr>
                </a:solidFill>
                <a:latin typeface="Gill Sans MT" panose="020B0502020104020203" pitchFamily="34" charset="0"/>
              </a:rPr>
              <a:t>Daily forecast</a:t>
            </a:r>
            <a:r>
              <a:rPr lang="en-US" sz="3200" dirty="0" smtClean="0">
                <a:solidFill>
                  <a:schemeClr val="bg2">
                    <a:lumMod val="25000"/>
                  </a:schemeClr>
                </a:solidFill>
                <a:latin typeface="Gill Sans MT" panose="020B0502020104020203" pitchFamily="34" charset="0"/>
              </a:rPr>
              <a:t/>
            </a:r>
            <a:br>
              <a:rPr lang="en-US" sz="3200" dirty="0" smtClean="0">
                <a:solidFill>
                  <a:schemeClr val="bg2">
                    <a:lumMod val="25000"/>
                  </a:schemeClr>
                </a:solidFill>
                <a:latin typeface="Gill Sans MT" panose="020B0502020104020203" pitchFamily="34" charset="0"/>
              </a:rPr>
            </a:br>
            <a:r>
              <a:rPr lang="en-US" sz="3200" dirty="0" smtClean="0">
                <a:solidFill>
                  <a:schemeClr val="bg2">
                    <a:lumMod val="25000"/>
                  </a:schemeClr>
                </a:solidFill>
                <a:latin typeface="Gill Sans MT" panose="020B0502020104020203" pitchFamily="34" charset="0"/>
              </a:rPr>
              <a:t>Operational planning</a:t>
            </a:r>
          </a:p>
          <a:p>
            <a:pPr>
              <a:lnSpc>
                <a:spcPct val="100000"/>
              </a:lnSpc>
              <a:spcBef>
                <a:spcPts val="0"/>
              </a:spcBef>
              <a:spcAft>
                <a:spcPts val="3000"/>
              </a:spcAft>
            </a:pPr>
            <a:r>
              <a:rPr lang="en-US" sz="3200" u="sng" dirty="0" smtClean="0">
                <a:solidFill>
                  <a:schemeClr val="bg2">
                    <a:lumMod val="25000"/>
                  </a:schemeClr>
                </a:solidFill>
                <a:latin typeface="Gill Sans MT" panose="020B0502020104020203" pitchFamily="34" charset="0"/>
              </a:rPr>
              <a:t>Weekly forecast</a:t>
            </a:r>
            <a:r>
              <a:rPr lang="en-US" sz="3200" dirty="0" smtClean="0">
                <a:solidFill>
                  <a:schemeClr val="bg2">
                    <a:lumMod val="25000"/>
                  </a:schemeClr>
                </a:solidFill>
                <a:latin typeface="Gill Sans MT" panose="020B0502020104020203" pitchFamily="34" charset="0"/>
              </a:rPr>
              <a:t/>
            </a:r>
            <a:br>
              <a:rPr lang="en-US" sz="3200" dirty="0" smtClean="0">
                <a:solidFill>
                  <a:schemeClr val="bg2">
                    <a:lumMod val="25000"/>
                  </a:schemeClr>
                </a:solidFill>
                <a:latin typeface="Gill Sans MT" panose="020B0502020104020203" pitchFamily="34" charset="0"/>
              </a:rPr>
            </a:br>
            <a:r>
              <a:rPr lang="en-US" sz="3200" dirty="0" smtClean="0">
                <a:solidFill>
                  <a:schemeClr val="bg2">
                    <a:lumMod val="25000"/>
                  </a:schemeClr>
                </a:solidFill>
                <a:latin typeface="Gill Sans MT" panose="020B0502020104020203" pitchFamily="34" charset="0"/>
              </a:rPr>
              <a:t>Tactical planning </a:t>
            </a:r>
          </a:p>
          <a:p>
            <a:pPr>
              <a:lnSpc>
                <a:spcPct val="100000"/>
              </a:lnSpc>
              <a:spcBef>
                <a:spcPts val="0"/>
              </a:spcBef>
              <a:spcAft>
                <a:spcPts val="3000"/>
              </a:spcAft>
            </a:pPr>
            <a:r>
              <a:rPr lang="en-US" sz="3200" u="sng" dirty="0" smtClean="0">
                <a:solidFill>
                  <a:schemeClr val="bg2">
                    <a:lumMod val="25000"/>
                  </a:schemeClr>
                </a:solidFill>
                <a:latin typeface="Gill Sans MT" panose="020B0502020104020203" pitchFamily="34" charset="0"/>
              </a:rPr>
              <a:t>Monthly forecast</a:t>
            </a:r>
            <a:r>
              <a:rPr lang="en-US" sz="3200" dirty="0" smtClean="0">
                <a:solidFill>
                  <a:schemeClr val="bg2">
                    <a:lumMod val="25000"/>
                  </a:schemeClr>
                </a:solidFill>
                <a:latin typeface="Gill Sans MT" panose="020B0502020104020203" pitchFamily="34" charset="0"/>
              </a:rPr>
              <a:t/>
            </a:r>
            <a:br>
              <a:rPr lang="en-US" sz="3200" dirty="0" smtClean="0">
                <a:solidFill>
                  <a:schemeClr val="bg2">
                    <a:lumMod val="25000"/>
                  </a:schemeClr>
                </a:solidFill>
                <a:latin typeface="Gill Sans MT" panose="020B0502020104020203" pitchFamily="34" charset="0"/>
              </a:rPr>
            </a:br>
            <a:r>
              <a:rPr lang="en-US" sz="3200" dirty="0" smtClean="0">
                <a:solidFill>
                  <a:schemeClr val="bg2">
                    <a:lumMod val="25000"/>
                  </a:schemeClr>
                </a:solidFill>
                <a:latin typeface="Gill Sans MT" panose="020B0502020104020203" pitchFamily="34" charset="0"/>
              </a:rPr>
              <a:t>Strategic planning</a:t>
            </a:r>
            <a:endParaRPr lang="en-US" sz="3200" dirty="0">
              <a:solidFill>
                <a:schemeClr val="bg2">
                  <a:lumMod val="25000"/>
                </a:schemeClr>
              </a:solidFill>
              <a:latin typeface="Gill Sans MT" panose="020B0502020104020203" pitchFamily="34" charset="0"/>
            </a:endParaRPr>
          </a:p>
        </p:txBody>
      </p:sp>
      <p:sp>
        <p:nvSpPr>
          <p:cNvPr id="15" name="Left Brace 14"/>
          <p:cNvSpPr/>
          <p:nvPr/>
        </p:nvSpPr>
        <p:spPr>
          <a:xfrm rot="5400000">
            <a:off x="3993755" y="898909"/>
            <a:ext cx="575463" cy="6048376"/>
          </a:xfrm>
          <a:prstGeom prst="leftBrace">
            <a:avLst>
              <a:gd name="adj1" fmla="val 59714"/>
              <a:gd name="adj2" fmla="val 7532"/>
            </a:avLst>
          </a:prstGeom>
          <a:ln w="15875">
            <a:solidFill>
              <a:srgbClr val="2E2A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pic>
        <p:nvPicPr>
          <p:cNvPr id="3" name="Picture 2"/>
          <p:cNvPicPr>
            <a:picLocks noChangeAspect="1"/>
          </p:cNvPicPr>
          <p:nvPr/>
        </p:nvPicPr>
        <p:blipFill>
          <a:blip r:embed="rId3" r:link="rId4" cstate="print">
            <a:extLst>
              <a:ext uri="{28A0092B-C50C-407E-A947-70E740481C1C}">
                <a14:useLocalDpi xmlns:a14="http://schemas.microsoft.com/office/drawing/2010/main" val="0"/>
              </a:ext>
            </a:extLst>
          </a:blip>
          <a:stretch>
            <a:fillRect/>
          </a:stretch>
        </p:blipFill>
        <p:spPr>
          <a:xfrm>
            <a:off x="191968" y="1256545"/>
            <a:ext cx="7483959" cy="2364703"/>
          </a:xfrm>
          <a:prstGeom prst="rect">
            <a:avLst/>
          </a:prstGeom>
        </p:spPr>
      </p:pic>
      <p:pic>
        <p:nvPicPr>
          <p:cNvPr id="5" name="Picture 4"/>
          <p:cNvPicPr>
            <a:picLocks noChangeAspect="1"/>
          </p:cNvPicPr>
          <p:nvPr/>
        </p:nvPicPr>
        <p:blipFill>
          <a:blip r:embed="rId5" r:link="rId6" cstate="print">
            <a:extLst>
              <a:ext uri="{28A0092B-C50C-407E-A947-70E740481C1C}">
                <a14:useLocalDpi xmlns:a14="http://schemas.microsoft.com/office/drawing/2010/main" val="0"/>
              </a:ext>
            </a:extLst>
          </a:blip>
          <a:stretch>
            <a:fillRect/>
          </a:stretch>
        </p:blipFill>
        <p:spPr>
          <a:xfrm>
            <a:off x="191968" y="4224444"/>
            <a:ext cx="7483959" cy="2362907"/>
          </a:xfrm>
          <a:prstGeom prst="rect">
            <a:avLst/>
          </a:prstGeom>
        </p:spPr>
      </p:pic>
    </p:spTree>
    <p:extLst>
      <p:ext uri="{BB962C8B-B14F-4D97-AF65-F5344CB8AC3E}">
        <p14:creationId xmlns:p14="http://schemas.microsoft.com/office/powerpoint/2010/main" val="34728635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0" y="0"/>
            <a:ext cx="12192000" cy="1076377"/>
          </a:xfrm>
          <a:prstGeom prst="rect">
            <a:avLst/>
          </a:prstGeom>
          <a:solidFill>
            <a:srgbClr val="2E2A4F"/>
          </a:solidFill>
          <a:ln w="3175">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ln w="3175">
                  <a:solidFill>
                    <a:schemeClr val="bg1">
                      <a:lumMod val="75000"/>
                    </a:schemeClr>
                  </a:solidFill>
                </a:ln>
                <a:solidFill>
                  <a:schemeClr val="bg1"/>
                </a:solidFill>
                <a:latin typeface="Gill Sans MT" panose="020B0502020104020203" pitchFamily="34" charset="0"/>
                <a:ea typeface="Roboto" panose="02000000000000000000" pitchFamily="2" charset="0"/>
              </a:rPr>
              <a:t>Daily Forecasting</a:t>
            </a:r>
            <a:endParaRPr lang="en-US" sz="4800" dirty="0">
              <a:ln w="3175">
                <a:solidFill>
                  <a:schemeClr val="bg1">
                    <a:lumMod val="75000"/>
                  </a:schemeClr>
                </a:solidFill>
              </a:ln>
              <a:solidFill>
                <a:schemeClr val="bg1"/>
              </a:solidFill>
              <a:latin typeface="Gill Sans MT" panose="020B0502020104020203" pitchFamily="34" charset="0"/>
              <a:ea typeface="Roboto" panose="02000000000000000000" pitchFamily="2" charset="0"/>
            </a:endParaRPr>
          </a:p>
        </p:txBody>
      </p:sp>
      <p:sp>
        <p:nvSpPr>
          <p:cNvPr id="9" name="Content Placeholder 2"/>
          <p:cNvSpPr txBox="1">
            <a:spLocks/>
          </p:cNvSpPr>
          <p:nvPr/>
        </p:nvSpPr>
        <p:spPr>
          <a:xfrm>
            <a:off x="7877263" y="1406525"/>
            <a:ext cx="4018326"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3000"/>
              </a:spcAft>
            </a:pPr>
            <a:r>
              <a:rPr lang="en-US" sz="3200" dirty="0" smtClean="0">
                <a:solidFill>
                  <a:schemeClr val="bg2">
                    <a:lumMod val="25000"/>
                  </a:schemeClr>
                </a:solidFill>
                <a:latin typeface="Gill Sans MT" panose="020B0502020104020203" pitchFamily="34" charset="0"/>
              </a:rPr>
              <a:t>Daily </a:t>
            </a:r>
            <a:r>
              <a:rPr lang="en-US" sz="3200" dirty="0" smtClean="0">
                <a:solidFill>
                  <a:schemeClr val="bg2">
                    <a:lumMod val="25000"/>
                  </a:schemeClr>
                </a:solidFill>
                <a:latin typeface="Gill Sans MT" panose="020B0502020104020203" pitchFamily="34" charset="0"/>
              </a:rPr>
              <a:t>forecast</a:t>
            </a:r>
            <a:r>
              <a:rPr lang="en-US" sz="3200" dirty="0">
                <a:solidFill>
                  <a:schemeClr val="bg2">
                    <a:lumMod val="25000"/>
                  </a:schemeClr>
                </a:solidFill>
                <a:latin typeface="Gill Sans MT" panose="020B0502020104020203" pitchFamily="34" charset="0"/>
              </a:rPr>
              <a:t> </a:t>
            </a:r>
            <a:r>
              <a:rPr lang="en-US" sz="3200" dirty="0" smtClean="0">
                <a:solidFill>
                  <a:schemeClr val="bg2">
                    <a:lumMod val="25000"/>
                  </a:schemeClr>
                </a:solidFill>
                <a:latin typeface="Gill Sans MT" panose="020B0502020104020203" pitchFamily="34" charset="0"/>
              </a:rPr>
              <a:t>improves by </a:t>
            </a:r>
            <a:r>
              <a:rPr lang="en-US" sz="3200" b="1" dirty="0" smtClean="0">
                <a:solidFill>
                  <a:schemeClr val="bg2">
                    <a:lumMod val="25000"/>
                  </a:schemeClr>
                </a:solidFill>
                <a:latin typeface="Gill Sans MT" panose="020B0502020104020203" pitchFamily="34" charset="0"/>
              </a:rPr>
              <a:t>22%</a:t>
            </a:r>
          </a:p>
          <a:p>
            <a:pPr>
              <a:lnSpc>
                <a:spcPct val="100000"/>
              </a:lnSpc>
              <a:spcBef>
                <a:spcPts val="0"/>
              </a:spcBef>
              <a:spcAft>
                <a:spcPts val="3000"/>
              </a:spcAft>
            </a:pPr>
            <a:r>
              <a:rPr lang="en-US" sz="3200" dirty="0" smtClean="0">
                <a:solidFill>
                  <a:schemeClr val="bg2">
                    <a:lumMod val="25000"/>
                  </a:schemeClr>
                </a:solidFill>
                <a:latin typeface="Gill Sans MT" panose="020B0502020104020203" pitchFamily="34" charset="0"/>
              </a:rPr>
              <a:t>Confidence improves by </a:t>
            </a:r>
            <a:r>
              <a:rPr lang="en-US" sz="3200" b="1" dirty="0" smtClean="0">
                <a:solidFill>
                  <a:schemeClr val="bg2">
                    <a:lumMod val="25000"/>
                  </a:schemeClr>
                </a:solidFill>
                <a:latin typeface="Gill Sans MT" panose="020B0502020104020203" pitchFamily="34" charset="0"/>
              </a:rPr>
              <a:t>35%</a:t>
            </a:r>
          </a:p>
        </p:txBody>
      </p:sp>
      <p:sp>
        <p:nvSpPr>
          <p:cNvPr id="14" name="Content Placeholder 2"/>
          <p:cNvSpPr txBox="1">
            <a:spLocks/>
          </p:cNvSpPr>
          <p:nvPr/>
        </p:nvSpPr>
        <p:spPr>
          <a:xfrm>
            <a:off x="1022578" y="1519168"/>
            <a:ext cx="1601354" cy="3692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3000"/>
              </a:spcAft>
              <a:buNone/>
            </a:pPr>
            <a:r>
              <a:rPr lang="en-US" sz="1800" dirty="0" smtClean="0">
                <a:solidFill>
                  <a:srgbClr val="796987"/>
                </a:solidFill>
                <a:latin typeface="Gill Sans MT" panose="020B0502020104020203" pitchFamily="34" charset="0"/>
              </a:rPr>
              <a:t>Initial Forecast</a:t>
            </a:r>
          </a:p>
        </p:txBody>
      </p:sp>
      <p:sp>
        <p:nvSpPr>
          <p:cNvPr id="15" name="Content Placeholder 2"/>
          <p:cNvSpPr txBox="1">
            <a:spLocks/>
          </p:cNvSpPr>
          <p:nvPr/>
        </p:nvSpPr>
        <p:spPr>
          <a:xfrm>
            <a:off x="1022577" y="4297016"/>
            <a:ext cx="2346787" cy="36926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3000"/>
              </a:spcAft>
              <a:buNone/>
            </a:pPr>
            <a:r>
              <a:rPr lang="en-US" sz="1800" dirty="0" smtClean="0">
                <a:solidFill>
                  <a:srgbClr val="796987"/>
                </a:solidFill>
                <a:latin typeface="Gill Sans MT" panose="020B0502020104020203" pitchFamily="34" charset="0"/>
              </a:rPr>
              <a:t>Improved Forecast</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72" y="1179576"/>
            <a:ext cx="7735519" cy="2699309"/>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872" y="3977640"/>
            <a:ext cx="7735519" cy="2699309"/>
          </a:xfrm>
          <a:prstGeom prst="rect">
            <a:avLst/>
          </a:prstGeom>
        </p:spPr>
      </p:pic>
    </p:spTree>
    <p:extLst>
      <p:ext uri="{BB962C8B-B14F-4D97-AF65-F5344CB8AC3E}">
        <p14:creationId xmlns:p14="http://schemas.microsoft.com/office/powerpoint/2010/main" val="27751042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6380</TotalTime>
  <Words>389</Words>
  <Application>Microsoft Office PowerPoint</Application>
  <PresentationFormat>Widescreen</PresentationFormat>
  <Paragraphs>75</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Gill Sans MT</vt:lpstr>
      <vt:lpstr>Roboto</vt:lpstr>
      <vt:lpstr>Office Theme</vt:lpstr>
      <vt:lpstr>Forecasting NYC’s 311 Service</vt:lpstr>
      <vt:lpstr>Accurate Forecasting to Serve the City</vt:lpstr>
      <vt:lpstr>311 Connects NYC Residents to the City </vt:lpstr>
      <vt:lpstr>PowerPoint Presentation</vt:lpstr>
      <vt:lpstr>Expectations are High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NYC’s 311 Service</dc:title>
  <dc:creator>Microsoft account</dc:creator>
  <cp:lastModifiedBy>Microsoft account</cp:lastModifiedBy>
  <cp:revision>81</cp:revision>
  <cp:lastPrinted>2024-05-24T03:15:52Z</cp:lastPrinted>
  <dcterms:created xsi:type="dcterms:W3CDTF">2024-05-23T23:49:22Z</dcterms:created>
  <dcterms:modified xsi:type="dcterms:W3CDTF">2024-05-28T18:06:28Z</dcterms:modified>
</cp:coreProperties>
</file>